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42" r:id="rId1"/>
  </p:sldMasterIdLst>
  <p:notesMasterIdLst>
    <p:notesMasterId r:id="rId48"/>
  </p:notesMasterIdLst>
  <p:handoutMasterIdLst>
    <p:handoutMasterId r:id="rId49"/>
  </p:handoutMasterIdLst>
  <p:sldIdLst>
    <p:sldId id="482" r:id="rId2"/>
    <p:sldId id="315" r:id="rId3"/>
    <p:sldId id="468" r:id="rId4"/>
    <p:sldId id="479" r:id="rId5"/>
    <p:sldId id="480" r:id="rId6"/>
    <p:sldId id="421" r:id="rId7"/>
    <p:sldId id="417" r:id="rId8"/>
    <p:sldId id="423" r:id="rId9"/>
    <p:sldId id="424" r:id="rId10"/>
    <p:sldId id="426" r:id="rId11"/>
    <p:sldId id="393" r:id="rId12"/>
    <p:sldId id="422" r:id="rId13"/>
    <p:sldId id="402" r:id="rId14"/>
    <p:sldId id="444" r:id="rId15"/>
    <p:sldId id="354" r:id="rId16"/>
    <p:sldId id="343" r:id="rId17"/>
    <p:sldId id="400" r:id="rId18"/>
    <p:sldId id="478" r:id="rId19"/>
    <p:sldId id="454" r:id="rId20"/>
    <p:sldId id="477" r:id="rId21"/>
    <p:sldId id="445" r:id="rId22"/>
    <p:sldId id="474" r:id="rId23"/>
    <p:sldId id="475" r:id="rId24"/>
    <p:sldId id="484" r:id="rId25"/>
    <p:sldId id="476" r:id="rId26"/>
    <p:sldId id="463" r:id="rId27"/>
    <p:sldId id="467" r:id="rId28"/>
    <p:sldId id="436" r:id="rId29"/>
    <p:sldId id="448" r:id="rId30"/>
    <p:sldId id="458" r:id="rId31"/>
    <p:sldId id="459" r:id="rId32"/>
    <p:sldId id="460" r:id="rId33"/>
    <p:sldId id="461" r:id="rId34"/>
    <p:sldId id="464" r:id="rId35"/>
    <p:sldId id="465" r:id="rId36"/>
    <p:sldId id="466" r:id="rId37"/>
    <p:sldId id="462" r:id="rId38"/>
    <p:sldId id="469" r:id="rId39"/>
    <p:sldId id="470" r:id="rId40"/>
    <p:sldId id="471" r:id="rId41"/>
    <p:sldId id="481" r:id="rId42"/>
    <p:sldId id="431" r:id="rId43"/>
    <p:sldId id="437" r:id="rId44"/>
    <p:sldId id="429" r:id="rId45"/>
    <p:sldId id="483" r:id="rId46"/>
    <p:sldId id="457" r:id="rId47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9900"/>
    <a:srgbClr val="FFFFFF"/>
    <a:srgbClr val="FFFF00"/>
    <a:srgbClr val="000000"/>
    <a:srgbClr val="FF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64598" autoAdjust="0"/>
  </p:normalViewPr>
  <p:slideViewPr>
    <p:cSldViewPr snapToGrid="0">
      <p:cViewPr>
        <p:scale>
          <a:sx n="70" d="100"/>
          <a:sy n="70" d="100"/>
        </p:scale>
        <p:origin x="-308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14"/>
    </p:cViewPr>
  </p:sorterViewPr>
  <p:notesViewPr>
    <p:cSldViewPr snapToGrid="0">
      <p:cViewPr varScale="1">
        <p:scale>
          <a:sx n="78" d="100"/>
          <a:sy n="78" d="100"/>
        </p:scale>
        <p:origin x="-3954" y="-10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080" y="0"/>
            <a:ext cx="2951430" cy="46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325ACA8-BD19-4470-9232-D6391E3BD12A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374"/>
            <a:ext cx="2951430" cy="46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4AF57-A0D2-4A48-951C-CDB0540D7E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1430" cy="33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080" y="1"/>
            <a:ext cx="2951430" cy="32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14225B-56FC-4623-9BFD-B5EB4DE04334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2200" y="379413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25033" y="4155312"/>
            <a:ext cx="5926238" cy="534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dirty="0" smtClean="0"/>
              <a:t>Щелчок правит образец текста</a:t>
            </a:r>
          </a:p>
          <a:p>
            <a:pPr lvl="0"/>
            <a:r>
              <a:rPr lang="ru-RU" noProof="0" dirty="0" smtClean="0"/>
              <a:t>Второй уровень</a:t>
            </a:r>
          </a:p>
          <a:p>
            <a:pPr lvl="0"/>
            <a:r>
              <a:rPr lang="ru-RU" noProof="0" dirty="0" smtClean="0"/>
              <a:t>Третий уровень</a:t>
            </a:r>
          </a:p>
          <a:p>
            <a:pPr lvl="0"/>
            <a:r>
              <a:rPr lang="ru-RU" noProof="0" dirty="0" smtClean="0"/>
              <a:t>Четвертый уровень</a:t>
            </a:r>
          </a:p>
          <a:p>
            <a:pPr lvl="0"/>
            <a:r>
              <a:rPr lang="ru-RU" noProof="0" dirty="0" smtClean="0"/>
              <a:t>Пятый уровень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37540"/>
            <a:ext cx="2951430" cy="37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080" y="9560689"/>
            <a:ext cx="2951430" cy="34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5080" y="9442374"/>
            <a:ext cx="2951430" cy="46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44" tIns="46072" rIns="92144" bIns="46072" anchor="b"/>
          <a:lstStyle/>
          <a:p>
            <a:pPr algn="r" eaLnBrk="0" hangingPunct="0"/>
            <a:fld id="{581621CF-9258-4A35-A77E-28AFCDA1ED13}" type="slidenum">
              <a:rPr lang="ru-RU" sz="1000">
                <a:latin typeface="Arial" pitchFamily="34" charset="0"/>
                <a:cs typeface="Arial" pitchFamily="34" charset="0"/>
              </a:rPr>
              <a:pPr algn="r" eaLnBrk="0" hangingPunct="0"/>
              <a:t>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379413"/>
            <a:ext cx="4953000" cy="37147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</a:rPr>
              <a:t>Вашему вниманию я хочу представить те события моей жизни и жизни моих коллег космонавтов, которые связаны</a:t>
            </a:r>
            <a:r>
              <a:rPr lang="ru-RU" baseline="0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с нашей работой  и верой в Бога. Духовное делание каждого человека должно</a:t>
            </a:r>
            <a:r>
              <a:rPr lang="ru-RU" baseline="0" dirty="0" smtClean="0">
                <a:solidFill>
                  <a:srgbClr val="000000"/>
                </a:solidFill>
              </a:rPr>
              <a:t> быть открыто духовнику и скрыто от посторонних глаз, как говорили старцы. Однако, каждого человека видно по делам его и которые видны всем.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E298492-7E93-49CA-A06B-C9F4A49364C8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Летная подготовка проводится на учебных самолетах Л-39. В основном это полеты на высший пилотаж (умение переносить перегрузки, пространственная ориентировка), полеты по маршруту ( навигация, умение вести визуальную ориентировку), полеты в облаках ( распределение внимания по приборам).</a:t>
            </a:r>
          </a:p>
          <a:p>
            <a:r>
              <a:rPr lang="ru-RU" dirty="0" smtClean="0"/>
              <a:t>Полеты</a:t>
            </a:r>
            <a:r>
              <a:rPr lang="ru-RU" baseline="0" dirty="0" smtClean="0"/>
              <a:t> на невесомость на специальных самолетах Ил-76. В полете выполняется 10 «горок»- полетов по параболической кривой. На каждой горке режим невесомости длится до 30 сек. В полетах космонавты знакомятся с явлением невесомости и реакцией организма на нее. Отрабатывают одевание и снятие скафандров, что сделать непросто в безопорном пространстве. Отрабатывают стыковку и расстыковку космических электроразъемов, сборку космических конструкций одетыми в выходные скафандры.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B105FB25-1FAF-4398-ABB4-CEECE3504931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1532"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B2B6F019-A431-4281-8276-5AECA9C74EE2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379413"/>
            <a:ext cx="4953000" cy="371475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1000" b="0" u="none" strike="sngStrike" kern="1200" baseline="0" dirty="0" smtClean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/>
            <a:endParaRPr lang="ru-RU" sz="12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066C7BEF-364E-478A-AD50-5217E45F4229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5080" y="9560689"/>
            <a:ext cx="2951430" cy="346895"/>
          </a:xfrm>
        </p:spPr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Существует</a:t>
            </a:r>
            <a:r>
              <a:rPr lang="ru-RU" baseline="0" dirty="0" smtClean="0"/>
              <a:t> мало информации о космонавтах первого отряда космонавтов о последующих наборах о том, что они брали в полет , как готовили себя духовно перед полетом. Однако известно, что первые космонавты посещали Троице-Сергиеву Лавру. Я пришел в Отряд в 1987 году и в те годы космонавты уже брали в полет « предметы культа»: Миниатюрные Евангелия, иконы, молитвословы, нательные кресты. Один космонавт взял по благословению святую воду и по прибытии на станцию «МИР», окропил святой водой все модули.</a:t>
            </a:r>
          </a:p>
          <a:p>
            <a:r>
              <a:rPr lang="ru-RU" baseline="0" dirty="0" smtClean="0"/>
              <a:t>Сейчас, когда Звездный городок и Центр подготовки космонавтов, по Благословению Святейшего Патриарха Алексия</a:t>
            </a:r>
            <a:r>
              <a:rPr lang="en-US" baseline="0" dirty="0" smtClean="0"/>
              <a:t> II</a:t>
            </a:r>
            <a:r>
              <a:rPr lang="ru-RU" baseline="0" dirty="0" smtClean="0"/>
              <a:t>, а затем и Святейшего Патриарха Кирилла находится под духовным окормлением Троице-Сергиевой Лавры, православные традиции все больше входят в нашу жизнь. Космонавты чаще посещают наш Храм в Звездном городке, который создан не без их усилий и трудов, крестятся дети, венчаются супруги, стараются получить благословение на важные и ответственные дела. Экипажи перед отправкой на космодром Байконур посещают Преподобного Сергия, прося его Благословения, участвуют в Молебне, исповедуются, причащаются.</a:t>
            </a:r>
          </a:p>
          <a:p>
            <a:r>
              <a:rPr lang="ru-RU" baseline="0" dirty="0" smtClean="0"/>
              <a:t>По благословению игумена Иова, духовника космонавтов, многие экипажи увозят в на орбиту Земли частицы Святых и другие православные святыни. После полета Святыни возвращаются и хранятся в нашем Храме Преображения Господня в Звездном городке или передаются в другие храмы и монастыри.</a:t>
            </a:r>
          </a:p>
          <a:p>
            <a:r>
              <a:rPr lang="ru-RU" baseline="0" dirty="0" smtClean="0"/>
              <a:t>На космодроме Байконур, благодаря трудам благочестивых руководителей и протоирея Отца Сергия, настоятеля Храма Георгия Победоносца в городе Байконур, освящается ракета «Союз» вместе с пилотируемым кораблем.</a:t>
            </a:r>
          </a:p>
          <a:p>
            <a:r>
              <a:rPr lang="ru-RU" baseline="0" dirty="0" smtClean="0"/>
              <a:t>При отъезде экипажа на старт, Отец Сергий благословляет и окропляет Святой водой космонавтов и благословляет отъезд автобусов.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824CC1D7-A9BA-4EF9-8B6C-3703B348A6D0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Свято-Троицкая Сергиева Лавра- духовный центр русского православия. Основана преподобным Сергием Радонежским в 1337 году, мощи которого хранятся в Троицком соборе Лавры</a:t>
            </a:r>
          </a:p>
          <a:p>
            <a:r>
              <a:rPr lang="ru-RU" dirty="0" smtClean="0"/>
              <a:t>Троицкий собор с приделом преподобного Никона Радонежского.</a:t>
            </a:r>
          </a:p>
          <a:p>
            <a:r>
              <a:rPr lang="ru-RU" dirty="0" smtClean="0"/>
              <a:t>Свято-Троицкая Сергиева Лавра. Вид с северо-запада.</a:t>
            </a:r>
          </a:p>
          <a:p>
            <a:r>
              <a:rPr lang="ru-RU" dirty="0" smtClean="0"/>
              <a:t>Церковь</a:t>
            </a:r>
            <a:r>
              <a:rPr lang="ru-RU" baseline="0" dirty="0" smtClean="0"/>
              <a:t> в честь рождества святого Иоанна Предтечи.</a:t>
            </a:r>
          </a:p>
          <a:p>
            <a:r>
              <a:rPr lang="ru-RU" baseline="0" dirty="0" smtClean="0"/>
              <a:t>Успенский собор. Памятный обелиск. Сень над Крестом. Надкладезная часовня.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914225B-56FC-4623-9BFD-B5EB4DE04334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25751F17-1A96-43C2-89A3-40F8EDFBDEB7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379413"/>
            <a:ext cx="4953000" cy="371475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z="10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066C7BEF-364E-478A-AD50-5217E45F4229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5080" y="9560689"/>
            <a:ext cx="2951430" cy="346895"/>
          </a:xfrm>
        </p:spPr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15B89938-8CE9-4311-89D0-173E8167DF3D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15B89938-8CE9-4311-89D0-173E8167DF3D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58551A1F-9C1F-4D6E-A54B-C19CD9D3D679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2200" y="379413"/>
            <a:ext cx="4953000" cy="3714750"/>
          </a:xfrm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Профессиональная</a:t>
            </a:r>
            <a:r>
              <a:rPr lang="ru-RU" baseline="0" dirty="0" smtClean="0"/>
              <a:t> деятельность космонавтов сопряжена с повышенным риском для здоровья и жизни. Подготовка к полету требует полной самоотдачи, концентрации сил и воли для достижения поставленных целей. В процессе подготовки приобретаются необходимые знания, умения и навыки, без которых невозможно выполнить программу полета.</a:t>
            </a:r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75482" y="9417479"/>
            <a:ext cx="2944958" cy="4969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153" tIns="46077" rIns="92153" bIns="46077" anchor="b"/>
          <a:lstStyle/>
          <a:p>
            <a:pPr algn="r">
              <a:defRPr/>
            </a:pPr>
            <a:fld id="{30488EE5-FD25-4B6E-846D-635763381A42}" type="slidenum">
              <a:rPr lang="ru-RU" sz="1000">
                <a:latin typeface="Arial" pitchFamily="34" charset="0"/>
                <a:cs typeface="Arial" pitchFamily="34" charset="0"/>
              </a:rPr>
              <a:pPr algn="r">
                <a:defRPr/>
              </a:pPr>
              <a:t>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0E38A5B-1A7F-45DB-B531-353AE9627556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 благословению отца Петра ( Василенко), настоятеля Свято-Алексеевской пустыни, что под городом Переславль-Залесском,  Сергей Залетин  доставил на МКС и спустил на Землю Икону Святителя Спиридона Тримифунтского. В организации доставки Иконы в Космос принимал активное участие Зеленщиков Николай Иванович, Первый заместитель Главного конструктора, который дал разрешение</a:t>
            </a:r>
            <a:r>
              <a:rPr lang="ru-RU" baseline="0" dirty="0" smtClean="0"/>
              <a:t> на размещение большой иконы в спускаемом аппарате космического корабля.</a:t>
            </a:r>
          </a:p>
          <a:p>
            <a:r>
              <a:rPr lang="ru-RU" baseline="0" dirty="0" smtClean="0"/>
              <a:t>После полета Икона была торжественно передана в Свято-Алексеевскую пустынь и хранится в домовом Храме 3-х Святителей у входа на хоры. Иван Рыжиков, сын космонавта Сергея Николаевича Рыжикова, является кадетом  гимназии, которая создана в пустыни.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Благодаря трудам отца Мефодия, руководителя Просветительского центра на о. Валаам, Мухина, вице-президента Федерации космонавтики, Александрова Александра Павловича, летчика- космонавта СССР, Дважды Героя Советского Союза, на грузовом космическом корабле «Прогресс» на МКС была доставлена Икона Божией Матери «Валаамская». Сергей Крикалев возвратил Ее на Землю и торжественно передал на Валаам. Икона была благоговейно встречена, был отслужен Молебен и проведен Крестный ход.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F2D75B60-7915-4639-AB28-B6B474D72BB1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379413"/>
            <a:ext cx="4953000" cy="371475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033" y="4155312"/>
            <a:ext cx="5926238" cy="5427601"/>
          </a:xfrm>
          <a:noFill/>
          <a:ln/>
        </p:spPr>
        <p:txBody>
          <a:bodyPr/>
          <a:lstStyle/>
          <a:p>
            <a:pPr eaLnBrk="1" hangingPunct="1"/>
            <a:r>
              <a:rPr lang="ru-RU" dirty="0" smtClean="0">
                <a:latin typeface="Arial" pitchFamily="34" charset="0"/>
                <a:cs typeface="Arial" pitchFamily="34" charset="0"/>
              </a:rPr>
              <a:t>По благословению Патриарха Московского и Всея Руси</a:t>
            </a:r>
            <a:r>
              <a:rPr lang="ru-RU" baseline="0" dirty="0" smtClean="0">
                <a:latin typeface="Arial" pitchFamily="34" charset="0"/>
                <a:cs typeface="Arial" pitchFamily="34" charset="0"/>
              </a:rPr>
              <a:t> Алексия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baseline="0" dirty="0" smtClean="0">
                <a:latin typeface="Arial" pitchFamily="34" charset="0"/>
                <a:cs typeface="Arial" pitchFamily="34" charset="0"/>
              </a:rPr>
              <a:t>,  Виноградов П.В. доставил на МКС позолоченное Распятие, с пребыванием на станции до конца полета. После службы Святейшего Патриарха в Храме Христа Спасителя Распятие было торжественно передано руководителю Роскосмоса Перминову А. Н., который передал Его на космодром Байконур экипажу.</a:t>
            </a:r>
          </a:p>
          <a:p>
            <a:pPr eaLnBrk="1" hangingPunct="1"/>
            <a:endParaRPr lang="ru-RU" baseline="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ru-RU" baseline="0" dirty="0" smtClean="0">
                <a:latin typeface="Arial" pitchFamily="34" charset="0"/>
                <a:cs typeface="Arial" pitchFamily="34" charset="0"/>
              </a:rPr>
              <a:t>По благословению Митрополита  Екатеринбургского и Верхотурского Викентия, Виноградов доставил на МКС Икону Святых мучеников Страстотерпцев, которая была спущена на Землю  Михаилом Тюриным 21 апреля 2007 года. Икона будет передана новому митрополиту Кириллу, который возглавил епархию.</a:t>
            </a:r>
          </a:p>
          <a:p>
            <a:pPr eaLnBrk="1" hangingPunct="1"/>
            <a:endParaRPr lang="ru-RU" baseline="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5C77FCF-1023-427A-B1CE-91626C3B018B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5080" y="9560689"/>
            <a:ext cx="2951430" cy="346895"/>
          </a:xfrm>
        </p:spPr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 благословению игумена Иова, настоятеля Храма Преображения Господня в Звездном городке, командир отряда космонавтов Юрий Лончаков брал в полет Мощи Преподобного Сергия, которые летали вокруг Земли 178 суток. Юрий выполнил два выхода в открытый космос с мощевиком на груди. После полета Мощи был передан в Троице-Сергиеву Лавру.</a:t>
            </a:r>
          </a:p>
          <a:p>
            <a:endParaRPr lang="ru-RU" dirty="0" smtClean="0"/>
          </a:p>
          <a:p>
            <a:r>
              <a:rPr lang="ru-RU" dirty="0" smtClean="0"/>
              <a:t> Юрий Лончаков доставил на МКС и спустил на Землю 4 иконы Святителя Николая,</a:t>
            </a:r>
            <a:r>
              <a:rPr lang="ru-RU" baseline="0" dirty="0" smtClean="0"/>
              <a:t> Евангелие и Библию. После посадки Икона и Библия были подарены Святейшему Патриарху Московскому и Всея Руси Кириллу. Митрополиту Киевскому и Всея Украины Владимиру, игумену Иову были преподнесены иконы Святителя.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914225B-56FC-4623-9BFD-B5EB4DE04334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30 сентября 2009 года транспортным космическим кораблем «Союз ТМА-16» была доставлена чтимая икона Божией Матери «Знамение» на борт Международной космической станции.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Она находилась в космическом полете 12 дней. Вернулась же на землю в составе 19-й экспедиции МКС 11 октября 2009 года. За время нахождения на орбите иконы (в Российском сегменте МКС) станция</a:t>
            </a:r>
            <a:r>
              <a:rPr kumimoji="1" lang="ru-RU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выполнила</a:t>
            </a:r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176 обо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ротов вокруг Земли. Проект был реализован по инициативе Учебно-делового центра «Галактика» в рамках Всероссийской программы «Православная экспедиция».</a:t>
            </a:r>
          </a:p>
          <a:p>
            <a:endParaRPr kumimoji="1" lang="ru-RU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Побывавшая в космосе икона Пресвятой Богородицы «Знамение» была представлена как на международных, так и российских православных выставках, организаторами которых являлась компания МФВК-ВВЦ под руководством ее президента Андрея Трушина и директора Юлии Одинец. Число посетителей, посетивших сам стенд, посвященный полету иконы в космос, составило порядка полутора миллионов. Среди них более двух третей были молодые люди в возрасте от 18 до 35 лет, многие из которых задавали вопросы не только о состоявшемся полете, но и вопросы общего плана – о вере, Православии, воцерковлении…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Максим Сураев, по благословению игумена Иова, брал в космос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мощевик</a:t>
            </a:r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с частицей Креста Животворящего.</a:t>
            </a:r>
            <a:r>
              <a:rPr kumimoji="1" lang="ru-RU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После полета </a:t>
            </a:r>
            <a:r>
              <a:rPr kumimoji="1" lang="ru-RU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мощевик</a:t>
            </a:r>
            <a:r>
              <a:rPr kumimoji="1" lang="ru-RU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был вставлен в Распятие, которое установлено в Храме Преображения Господня в Звездном городке.</a:t>
            </a:r>
            <a:endParaRPr kumimoji="1" lang="ru-RU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kumimoji="1" lang="ru-RU" sz="1200" kern="120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914225B-56FC-4623-9BFD-B5EB4DE04334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 благословению игумена Иова, Федор</a:t>
            </a:r>
            <a:r>
              <a:rPr lang="ru-RU" baseline="0" dirty="0" smtClean="0"/>
              <a:t> Юрчихин брал в полет мощи Великомучеников Феодора Стратилата и Феодора Тирона. После полета мощи переданы в Храм Преображения Господня в Звездном городке и хранится на иконе Великомучеников.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914225B-56FC-4623-9BFD-B5EB4DE04334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4 марта 2011 года в Храме Христа Спасителя Святейший Патриарх Кирилл служил Божественную Литургию в праздник Торжество Православия. На службу был приглашен экипаж МКС, который должен стартовать 5 апреля.</a:t>
            </a:r>
          </a:p>
          <a:p>
            <a:r>
              <a:rPr lang="ru-RU" dirty="0" smtClean="0"/>
              <a:t>После</a:t>
            </a:r>
            <a:r>
              <a:rPr lang="ru-RU" baseline="0" dirty="0" smtClean="0"/>
              <a:t> Божественной литургии, Святейший Патриарх благословил на полет экипаж Иконой Божией Матери «Казанская». Экипаж взял Икону на станцию и сейчас Она является принадлежностью Российского сегмента.</a:t>
            </a:r>
          </a:p>
          <a:p>
            <a:r>
              <a:rPr lang="ru-RU" baseline="0" dirty="0" smtClean="0"/>
              <a:t>Полет экипажа состоялся в год 50 –</a:t>
            </a:r>
            <a:r>
              <a:rPr lang="ru-RU" baseline="0" dirty="0" err="1" smtClean="0"/>
              <a:t>летия</a:t>
            </a:r>
            <a:r>
              <a:rPr lang="ru-RU" baseline="0" dirty="0" smtClean="0"/>
              <a:t> первого полета человека в Космос-Юрия Алексеевича Гагарина. Космический корабль «Союз ТМА-21» носил имя «Юрий Гагарин». На люке головного обтекателя корабля был помещен портрет Гагарина. После падения обтекателя на Землю, люк был снят и помещен в космическом музее </a:t>
            </a:r>
            <a:r>
              <a:rPr lang="ru-RU" baseline="0" smtClean="0"/>
              <a:t>космодрома Байконур.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914225B-56FC-4623-9BFD-B5EB4DE04334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30 октября 2011 года на транспортном грузовом космическом корабле «Прогресс-М13-М» на борт Международной космической станции, по благословению Святейшего Патриарха Московского и всея Руси Кирилла, был доставлен образ Святителя Николая Чудотворца. Этот образ покровителя всех путешественников передан для экипажей МКС Всероссийской программой Православная экспедиция и будет находиться на борту в течение всего срока эксплуатации станции.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За сутки Образ Святителя Николая совершает 16 витков вокруг Земли. За год икона облетает Землю 5 840 раз.</a:t>
            </a:r>
          </a:p>
          <a:p>
            <a:endParaRPr kumimoji="1" lang="ru-RU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По просьбе руководителя православной гимназии г. Владимира отца Алексия и с благословения игумена Иова, Сергей Волков брал с собой в космический полет мощи Святителя Афанасия Ковровского. После полета мощи переданы отцу</a:t>
            </a:r>
            <a:r>
              <a:rPr kumimoji="1" lang="ru-RU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Алексию</a:t>
            </a:r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и хранятся в Храме гимназии.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914225B-56FC-4623-9BFD-B5EB4DE04334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ctr"/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По благословению отца Иова с космонавтами в полете находились мощи Святителей Московских Петра и Филиппа. Мощевик был передан космонавтам на космодроме Байконур перед стартом. </a:t>
            </a:r>
          </a:p>
          <a:p>
            <a:pPr fontAlgn="ctr"/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Икона Святого Владимира была в космосе по благословению протоирея Сергия, настоятеля Свято-Владимирского кафедрального собора в Херсонесе.</a:t>
            </a:r>
          </a:p>
          <a:p>
            <a:pPr fontAlgn="ctr"/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Святые реликвии были доставлены на Землю. Мощи Святителей хранятся в Свято</a:t>
            </a:r>
            <a:r>
              <a:rPr kumimoji="1" lang="ru-RU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-Троицкой Сергиевой Лавре.</a:t>
            </a:r>
            <a:endParaRPr kumimoji="1" lang="ru-RU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fontAlgn="ctr"/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Икона?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914225B-56FC-4623-9BFD-B5EB4DE04334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88900" algn="just" eaLnBrk="1" hangingPunct="1">
              <a:lnSpc>
                <a:spcPct val="80000"/>
              </a:lnSpc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marL="0" marR="0" indent="889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1" lang="ru-RU" sz="1000" b="0" u="none" strike="sngStrike" kern="1200" baseline="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конец слайда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88900" algn="l" rtl="0" eaLnBrk="0" fontAlgn="base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Arial" pitchFamily="34" charset="0"/>
              <a:buNone/>
              <a:defRPr/>
            </a:pPr>
            <a:endParaRPr kumimoji="1" lang="ru-RU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15B89938-8CE9-4311-89D0-173E8167DF3D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>
                <a:latin typeface="Arial" pitchFamily="34" charset="0"/>
                <a:cs typeface="Arial" pitchFamily="34" charset="0"/>
              </a:rPr>
              <a:t>После освящения Храма, Святейший Патриарх Кирилл подарил Храму икону Святого Александра Невского, благоверного князя очень чтимого на Руси.</a:t>
            </a:r>
          </a:p>
          <a:p>
            <a:r>
              <a:rPr lang="ru-RU" baseline="0" dirty="0" smtClean="0">
                <a:latin typeface="Arial" pitchFamily="34" charset="0"/>
                <a:cs typeface="Arial" pitchFamily="34" charset="0"/>
              </a:rPr>
              <a:t>Игумен Иов от имени прихожан подарил Патриарху икону Преображения, отлитой из металла уральскими умельцами.</a:t>
            </a:r>
          </a:p>
          <a:p>
            <a:r>
              <a:rPr lang="ru-RU" baseline="0" dirty="0" smtClean="0">
                <a:latin typeface="Arial" pitchFamily="34" charset="0"/>
                <a:cs typeface="Arial" pitchFamily="34" charset="0"/>
              </a:rPr>
              <a:t>Игумен Иов за труды был награжден наперсным Крестом с украшениями.</a:t>
            </a:r>
          </a:p>
          <a:p>
            <a:r>
              <a:rPr lang="ru-RU" baseline="0" dirty="0" smtClean="0">
                <a:latin typeface="Arial" pitchFamily="34" charset="0"/>
                <a:cs typeface="Arial" pitchFamily="34" charset="0"/>
              </a:rPr>
              <a:t>Святейший Патриарх наградил церковными наградами мирян, принявших участие в создании Храма в Звездном городке.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EDF0AB2A-4D60-4AC4-A544-A03DDB97B052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20EBC0B4-6D63-4E9E-A7E5-1AFBA3DE106F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000" baseline="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0F368E62-DFA4-4CDF-919E-751420F9BBCA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379413"/>
            <a:ext cx="4953000" cy="371475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z="1000" b="1" i="0" dirty="0" smtClean="0">
                <a:latin typeface="Arial" pitchFamily="34" charset="0"/>
                <a:cs typeface="Arial" pitchFamily="34" charset="0"/>
              </a:rPr>
              <a:t>Спасибо за внимание!</a:t>
            </a:r>
          </a:p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5C77FCF-1023-427A-B1CE-91626C3B018B}" type="datetime1">
              <a:rPr lang="ru-RU" sz="1000" smtClean="0">
                <a:latin typeface="Arial" pitchFamily="34" charset="0"/>
                <a:cs typeface="Arial" pitchFamily="34" charset="0"/>
              </a:rPr>
              <a:pPr>
                <a:defRPr/>
              </a:pPr>
              <a:t>22.11.2012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2157984" y="9391236"/>
            <a:ext cx="2951430" cy="370045"/>
          </a:xfrm>
        </p:spPr>
        <p:txBody>
          <a:bodyPr/>
          <a:lstStyle/>
          <a:p>
            <a:pPr algn="ctr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5080" y="9560689"/>
            <a:ext cx="2951430" cy="346895"/>
          </a:xfrm>
        </p:spPr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Космонавты готовятся до уровня специалиста</a:t>
            </a:r>
            <a:r>
              <a:rPr lang="ru-RU" sz="10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знать</a:t>
            </a:r>
            <a:r>
              <a:rPr lang="ru-RU" sz="10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систему, уметь ее эксплуатировать, проводить ремонтные работы) по транспортному кораблю, Российскому сегменту МКС, по российской научной программе.</a:t>
            </a:r>
          </a:p>
          <a:p>
            <a:r>
              <a:rPr lang="ru-RU" sz="10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 сегменту партнеров ( </a:t>
            </a:r>
            <a:r>
              <a:rPr lang="en-US" sz="10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USA, ECA, JAXA, CSA) </a:t>
            </a:r>
            <a:r>
              <a:rPr lang="ru-RU" sz="10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 уровня пользователей – эксплуатация системы. Необходимые навыки формируются на стендах, тренажерах, компьютерных моделях.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273EDD2C-114A-4220-9348-0C3DF987609A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93CC34A4-C68F-4227-AB4A-1E9518C8E1F1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Медицинская подготовка включает:</a:t>
            </a:r>
          </a:p>
          <a:p>
            <a:pPr>
              <a:buFontTx/>
              <a:buChar char="-"/>
            </a:pPr>
            <a:r>
              <a:rPr lang="ru-RU" sz="10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Медконтроль за состоянием здоровья и обследования;</a:t>
            </a:r>
          </a:p>
          <a:p>
            <a:pPr>
              <a:buFontTx/>
              <a:buChar char="-"/>
            </a:pPr>
            <a:r>
              <a:rPr lang="ru-RU" sz="10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Физподготовка космонавтов;</a:t>
            </a:r>
          </a:p>
          <a:p>
            <a:pPr>
              <a:buFontTx/>
              <a:buChar char="-"/>
            </a:pPr>
            <a:r>
              <a:rPr lang="ru-RU" sz="10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Медицинские испытания , исследования, тренировки;</a:t>
            </a:r>
          </a:p>
          <a:p>
            <a:pPr>
              <a:buFontTx/>
              <a:buChar char="-"/>
            </a:pPr>
            <a:r>
              <a:rPr lang="ru-RU" sz="10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Сурдокамерное исследование;</a:t>
            </a:r>
          </a:p>
          <a:p>
            <a:pPr>
              <a:buFontTx/>
              <a:buChar char="-"/>
            </a:pPr>
            <a:r>
              <a:rPr lang="ru-RU" sz="10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Авиационная и космическая медицина, организация медицинского обеспечения полетов, психологическая подготовка, медико-техническая подготовка.        </a:t>
            </a:r>
            <a:endParaRPr lang="ru-RU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B0F6CEA4-DD35-48A4-A323-EEB276166DA8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При срочной посадке, которая может быть в широтном диапазоне полета МКС ( море, океан, пустыня, лесистая, горная местности) экипаж должен выжить 3 суток до прибытия спасателей. Спускаемый аппарат оснащен необходимым запасом для выживания.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B105FB25-1FAF-4398-ABB4-CEECE3504931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ВКД проводится для установки оборудования и научной</a:t>
            </a:r>
            <a:r>
              <a:rPr lang="ru-RU" sz="1000" baseline="0" dirty="0" smtClean="0">
                <a:latin typeface="Arial" pitchFamily="34" charset="0"/>
                <a:cs typeface="Arial" pitchFamily="34" charset="0"/>
              </a:rPr>
              <a:t> аппаратуры на поверхности станции в открытом космосе, для установки необходимого оборудования для функционирования систем, а также ремонта.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E5CC9D10-0545-4B24-89A5-696CF4A6E8A0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2200" y="379413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СППК - специальная парашютная</a:t>
            </a:r>
            <a:r>
              <a:rPr lang="ru-RU" baseline="0" dirty="0" smtClean="0">
                <a:latin typeface="Arial" pitchFamily="34" charset="0"/>
                <a:cs typeface="Arial" pitchFamily="34" charset="0"/>
              </a:rPr>
              <a:t> подготовка космонавтов.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Этот вид подготовки используется для формирования навыков владения собой в стрессовой ситуации, умения решать определенные задачи в условиях опасных для жизни.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Во время прыжка космонавт</a:t>
            </a:r>
            <a:r>
              <a:rPr lang="ru-RU" baseline="0" dirty="0" smtClean="0">
                <a:latin typeface="Arial" pitchFamily="34" charset="0"/>
                <a:cs typeface="Arial" pitchFamily="34" charset="0"/>
              </a:rPr>
              <a:t> решает определенные задачи с задиктовкой на диктофон. Психологи анализируют запись и определяют способность оператора действовать в условиях стресса.</a:t>
            </a:r>
          </a:p>
          <a:p>
            <a:r>
              <a:rPr lang="ru-RU" baseline="0" dirty="0" smtClean="0">
                <a:latin typeface="Arial" pitchFamily="34" charset="0"/>
                <a:cs typeface="Arial" pitchFamily="34" charset="0"/>
              </a:rPr>
              <a:t>СППК включает обязательных 2 этапа по 30-50 прыжков. Однако многие космонавты участвуют в более , чем 2-х этапах, потому что этот вид подготовки является очень привлекательным видом подготовки 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F46D9-345D-44ED-9B5E-5CFB8AF1795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2A22014B-06A3-4F0F-8489-D32EA2032D0B}" type="datetime1">
              <a:rPr lang="ru-RU" smtClean="0"/>
              <a:pPr>
                <a:defRPr/>
              </a:pPr>
              <a:t>22.11.2012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489950" y="0"/>
            <a:ext cx="65405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EC38E-0AA3-4E03-9703-79F5802F80A3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C3C0D-C1BA-40B6-A145-622B60372186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5B846-91AB-4ACA-8E4F-5B557827386F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B96FB-1601-4D20-9CDB-B4B3F70F6050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9389C-6E74-443F-AD93-FA9432AB5419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43A83-4DBC-43FD-8CE4-A5BAD0F2CA67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AFF3-FDFF-4ED4-A814-83B7DCE7D4C1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06A55-1440-4300-B5BF-49A56CC280A8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A18EF-495B-4710-B58E-6869CF09FF6E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C2EDA-9F1E-4212-BF24-167C4BA898B2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8C857-F41E-43D9-82FB-375337B865DC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02F8E-57F7-4929-ACC7-655196002E93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  <a:lum/>
          </a:blip>
          <a:srcRect/>
          <a:stretch>
            <a:fillRect l="-19000" t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1B85EBB-0579-4E3D-9FAD-0C7C44DC1739}" type="datetime1">
              <a:rPr lang="ru-RU" smtClean="0"/>
              <a:pPr>
                <a:defRPr/>
              </a:pPr>
              <a:t>22.11.2012</a:t>
            </a:fld>
            <a:endParaRPr lang="ru-RU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79" r:id="rId1"/>
    <p:sldLayoutId id="2147484856" r:id="rId2"/>
    <p:sldLayoutId id="2147484857" r:id="rId3"/>
    <p:sldLayoutId id="2147484858" r:id="rId4"/>
    <p:sldLayoutId id="2147484859" r:id="rId5"/>
    <p:sldLayoutId id="2147484860" r:id="rId6"/>
    <p:sldLayoutId id="2147484861" r:id="rId7"/>
    <p:sldLayoutId id="2147484862" r:id="rId8"/>
    <p:sldLayoutId id="2147484863" r:id="rId9"/>
    <p:sldLayoutId id="2147484864" r:id="rId10"/>
    <p:sldLayoutId id="2147484865" r:id="rId11"/>
    <p:sldLayoutId id="2147484866" r:id="rId12"/>
  </p:sldLayoutIdLst>
  <p:transition spd="med">
    <p:circl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9301" y="573206"/>
            <a:ext cx="357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Юрий Гагарин в Греции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967" y="1610436"/>
            <a:ext cx="861004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феврале 1962 года Юрий Гагарин прибыл в Грецию по приглашению Греко-</a:t>
            </a:r>
          </a:p>
          <a:p>
            <a:r>
              <a:rPr lang="ru-RU" dirty="0" smtClean="0"/>
              <a:t>Советского общества.</a:t>
            </a:r>
          </a:p>
          <a:p>
            <a:endParaRPr lang="ru-RU" dirty="0" smtClean="0"/>
          </a:p>
          <a:p>
            <a:r>
              <a:rPr lang="ru-RU" dirty="0" smtClean="0"/>
              <a:t>Мэр Афин в муниципалитете вручил золотую медаль и диплом почетного </a:t>
            </a:r>
          </a:p>
          <a:p>
            <a:r>
              <a:rPr lang="ru-RU" dirty="0" smtClean="0"/>
              <a:t>жителя Афин</a:t>
            </a:r>
          </a:p>
          <a:p>
            <a:endParaRPr lang="ru-RU" dirty="0" smtClean="0"/>
          </a:p>
          <a:p>
            <a:r>
              <a:rPr lang="ru-RU" dirty="0" smtClean="0"/>
              <a:t>Почетный обед состоялся в самом фешенебельном ресторане на берегу</a:t>
            </a:r>
          </a:p>
          <a:p>
            <a:r>
              <a:rPr lang="ru-RU" dirty="0" smtClean="0"/>
              <a:t>Эгейского моря</a:t>
            </a:r>
          </a:p>
          <a:p>
            <a:endParaRPr lang="ru-RU" dirty="0" smtClean="0"/>
          </a:p>
          <a:p>
            <a:r>
              <a:rPr lang="ru-RU" dirty="0" smtClean="0"/>
              <a:t>Гагарин  осмотрел Акрополь, посетил Академию наук и афинскую </a:t>
            </a:r>
          </a:p>
          <a:p>
            <a:r>
              <a:rPr lang="ru-RU" dirty="0" smtClean="0"/>
              <a:t>обсерваторию</a:t>
            </a:r>
          </a:p>
          <a:p>
            <a:endParaRPr lang="ru-RU" dirty="0" smtClean="0"/>
          </a:p>
          <a:p>
            <a:r>
              <a:rPr lang="ru-RU" dirty="0" smtClean="0"/>
              <a:t>Гагарин встречался с известным поэтом Костасом Варналисом, лауреатом</a:t>
            </a:r>
          </a:p>
          <a:p>
            <a:r>
              <a:rPr lang="ru-RU" dirty="0" smtClean="0"/>
              <a:t>премии «За укрепление мира между народами»</a:t>
            </a:r>
          </a:p>
          <a:p>
            <a:endParaRPr lang="ru-RU" dirty="0" smtClean="0"/>
          </a:p>
          <a:p>
            <a:r>
              <a:rPr lang="ru-RU" dirty="0" smtClean="0"/>
              <a:t>Вечером в одном из центральных отелей был торжественный прием на </a:t>
            </a:r>
          </a:p>
          <a:p>
            <a:r>
              <a:rPr lang="ru-RU" dirty="0" smtClean="0"/>
              <a:t>котором присутствовали около 3000 человек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885899" y="6564573"/>
            <a:ext cx="2850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Ю.А.Гагарин «Дорога в космос»</a:t>
            </a:r>
            <a:endParaRPr lang="ru-RU" sz="1400" dirty="0"/>
          </a:p>
        </p:txBody>
      </p:sp>
    </p:spTree>
  </p:cSld>
  <p:clrMapOvr>
    <a:masterClrMapping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47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5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Медико-биологическая подготовка</a:t>
            </a:r>
            <a:endParaRPr lang="ru-RU" sz="25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75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7390BCBA-0851-4849-A011-5AB750C42327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10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4303986" y="6473825"/>
            <a:ext cx="484001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endParaRPr lang="ru-RU" sz="1000" b="1" dirty="0">
              <a:solidFill>
                <a:srgbClr val="FF9900"/>
              </a:solidFill>
              <a:latin typeface="Arial Narrow" pitchFamily="34" charset="0"/>
              <a:cs typeface="Arial" pitchFamily="34" charset="0"/>
            </a:endParaRPr>
          </a:p>
          <a:p>
            <a:pPr algn="r">
              <a:lnSpc>
                <a:spcPct val="90000"/>
              </a:lnSpc>
            </a:pPr>
            <a:endParaRPr lang="ru-RU" sz="1000" b="1" dirty="0">
              <a:solidFill>
                <a:srgbClr val="FF99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098" name="Picture 2" descr="C:\Users\V.Korzun\Pictures\Выступление\Этапы подготовки\ЦФ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47" y="1510355"/>
            <a:ext cx="3275462" cy="2183642"/>
          </a:xfrm>
          <a:prstGeom prst="rect">
            <a:avLst/>
          </a:prstGeom>
          <a:noFill/>
        </p:spPr>
      </p:pic>
      <p:pic>
        <p:nvPicPr>
          <p:cNvPr id="4099" name="Picture 3" descr="C:\Users\V.Korzun\Pictures\Выступление\Этапы подготовки\Кориолис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8209" y="2667853"/>
            <a:ext cx="1790204" cy="2695455"/>
          </a:xfrm>
          <a:prstGeom prst="rect">
            <a:avLst/>
          </a:prstGeom>
          <a:noFill/>
        </p:spPr>
      </p:pic>
      <p:pic>
        <p:nvPicPr>
          <p:cNvPr id="4100" name="Picture 4" descr="C:\Users\V.Korzun\Pictures\Выступление\Этапы подготовки\Кориолис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562" y="4006353"/>
            <a:ext cx="3346257" cy="223067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25839" y="1678675"/>
            <a:ext cx="163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ЦФ-18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98543" y="5459104"/>
            <a:ext cx="425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Тренировка вестибулярного аппарата</a:t>
            </a:r>
            <a:endParaRPr lang="ru-RU" dirty="0"/>
          </a:p>
        </p:txBody>
      </p:sp>
      <p:pic>
        <p:nvPicPr>
          <p:cNvPr id="2050" name="Picture 2" descr="C:\Users\V.Korzun\Pictures\Байконур МКС-33\IMG_98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1744" y="1388660"/>
            <a:ext cx="2138147" cy="320722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1"/>
              <a:srgbClr val="FFFFFF"/>
            </a:duotone>
            <a:lum/>
          </a:blip>
          <a:srcRect/>
          <a:stretch>
            <a:fillRect l="-19000" t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 txBox="1">
            <a:spLocks noGrp="1" noChangeArrowheads="1"/>
          </p:cNvSpPr>
          <p:nvPr/>
        </p:nvSpPr>
        <p:spPr bwMode="auto">
          <a:xfrm>
            <a:off x="3348038" y="6418263"/>
            <a:ext cx="28956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0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592240" y="210589"/>
            <a:ext cx="6043613" cy="650875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>
              <a:defRPr/>
            </a:pP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606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1BA8866D-C86E-43F2-857D-A91A6EC1C0D8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11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66782" y="532263"/>
            <a:ext cx="2866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C000"/>
                </a:solidFill>
              </a:rPr>
              <a:t>«</a:t>
            </a:r>
            <a:r>
              <a:rPr lang="ru-RU" sz="2400" dirty="0" smtClean="0">
                <a:solidFill>
                  <a:srgbClr val="FFC000"/>
                </a:solidFill>
              </a:rPr>
              <a:t>Выживание</a:t>
            </a:r>
            <a:r>
              <a:rPr lang="ru-RU" dirty="0" smtClean="0">
                <a:solidFill>
                  <a:srgbClr val="FFC000"/>
                </a:solidFill>
              </a:rPr>
              <a:t>»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Users\V.Korzun\Pictures\Выступление\Этапы подготовки\Выживание-1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40" y="1117979"/>
            <a:ext cx="3511477" cy="2334904"/>
          </a:xfrm>
          <a:prstGeom prst="rect">
            <a:avLst/>
          </a:prstGeom>
          <a:noFill/>
        </p:spPr>
      </p:pic>
      <p:pic>
        <p:nvPicPr>
          <p:cNvPr id="5123" name="Picture 3" descr="C:\Users\V.Korzun\Pictures\Выступление\Этапы подготовки\Выживание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2746" y="1063387"/>
            <a:ext cx="3593578" cy="2389496"/>
          </a:xfrm>
          <a:prstGeom prst="rect">
            <a:avLst/>
          </a:prstGeom>
          <a:noFill/>
        </p:spPr>
      </p:pic>
      <p:pic>
        <p:nvPicPr>
          <p:cNvPr id="5124" name="Picture 4" descr="C:\Users\V.Korzun\Pictures\Выступление\Этапы подготовки\Выживание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6100" y="2872860"/>
            <a:ext cx="1960724" cy="294108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3081" y="3548418"/>
            <a:ext cx="236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Тренировки на море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96084" y="3725839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Тренировки в лесу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38734" y="6264322"/>
            <a:ext cx="428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Строительство  жилья для выживания</a:t>
            </a:r>
            <a:endParaRPr lang="ru-RU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 txBox="1">
            <a:spLocks noChangeArrowheads="1"/>
          </p:cNvSpPr>
          <p:nvPr/>
        </p:nvSpPr>
        <p:spPr bwMode="auto">
          <a:xfrm>
            <a:off x="611188" y="-71438"/>
            <a:ext cx="8137525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0" hangingPunct="0">
              <a:defRPr/>
            </a:pPr>
            <a:endParaRPr lang="ru-RU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C2E0B36D-B319-4E3E-8AD7-DF048DFC7B2F}" type="slidenum">
              <a:rPr lang="ru-RU" sz="2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12</a:t>
            </a:fld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326483" y="951080"/>
            <a:ext cx="4558210" cy="59069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ru-RU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V.Korzun\Pictures\Выступление\Этапы подготовки\ВКД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47" y="3903258"/>
            <a:ext cx="3019798" cy="25657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908353" y="627797"/>
            <a:ext cx="3417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</a:rPr>
              <a:t>Подготовка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sz="2400" dirty="0" smtClean="0">
                <a:solidFill>
                  <a:srgbClr val="FFC000"/>
                </a:solidFill>
              </a:rPr>
              <a:t>к</a:t>
            </a:r>
            <a:r>
              <a:rPr lang="ru-RU" dirty="0" smtClean="0">
                <a:solidFill>
                  <a:srgbClr val="FFC000"/>
                </a:solidFill>
              </a:rPr>
              <a:t> «</a:t>
            </a:r>
            <a:r>
              <a:rPr lang="ru-RU" sz="2400" dirty="0" smtClean="0">
                <a:solidFill>
                  <a:srgbClr val="FFC000"/>
                </a:solidFill>
              </a:rPr>
              <a:t>Выходу</a:t>
            </a:r>
            <a:r>
              <a:rPr lang="ru-RU" dirty="0" smtClean="0">
                <a:solidFill>
                  <a:srgbClr val="FFC000"/>
                </a:solidFill>
              </a:rPr>
              <a:t>»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7" name="Picture 3" descr="C:\Users\V.Korzun\Pictures\Выступление\Этапы подготовки\ВКД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714" y="2344006"/>
            <a:ext cx="2289409" cy="3132876"/>
          </a:xfrm>
          <a:prstGeom prst="rect">
            <a:avLst/>
          </a:prstGeom>
          <a:noFill/>
        </p:spPr>
      </p:pic>
      <p:pic>
        <p:nvPicPr>
          <p:cNvPr id="1028" name="Picture 4" descr="C:\Users\V.Korzun\Pictures\Выступление\Этапы подготовки\ВКД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3622" y="1081350"/>
            <a:ext cx="2954275" cy="19621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96036" y="3057099"/>
            <a:ext cx="2929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Тренировка в тренажере </a:t>
            </a:r>
          </a:p>
          <a:p>
            <a:r>
              <a:rPr lang="ru-RU" dirty="0" smtClean="0"/>
              <a:t> «Выход-2»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507475" y="5554639"/>
            <a:ext cx="332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Погружение в бассейн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373504" y="3248167"/>
            <a:ext cx="2398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Тренировка в гидро-</a:t>
            </a:r>
          </a:p>
          <a:p>
            <a:r>
              <a:rPr lang="ru-RU" dirty="0" smtClean="0"/>
              <a:t>лаборатории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4716" y="1555845"/>
            <a:ext cx="40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ВКД- внекорабельная деятельность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/>
          <p:cNvSpPr txBox="1">
            <a:spLocks noChangeArrowheads="1"/>
          </p:cNvSpPr>
          <p:nvPr/>
        </p:nvSpPr>
        <p:spPr bwMode="auto">
          <a:xfrm>
            <a:off x="203200" y="196519"/>
            <a:ext cx="8509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8717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66EABD08-1354-4039-AC97-150339DAF9FE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13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3385" y="204716"/>
            <a:ext cx="77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СППК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6146" name="Picture 2" descr="C:\Users\V.Korzun\Pictures\Выступление\Этапы подготовки\СППК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104" y="877830"/>
            <a:ext cx="3021697" cy="2138324"/>
          </a:xfrm>
          <a:prstGeom prst="rect">
            <a:avLst/>
          </a:prstGeom>
          <a:noFill/>
        </p:spPr>
      </p:pic>
      <p:pic>
        <p:nvPicPr>
          <p:cNvPr id="6147" name="Picture 3" descr="C:\Users\V.Korzun\Pictures\Выступление\Этапы подготовки\СППК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377" y="836495"/>
            <a:ext cx="2829352" cy="2156373"/>
          </a:xfrm>
          <a:prstGeom prst="rect">
            <a:avLst/>
          </a:prstGeom>
          <a:noFill/>
        </p:spPr>
      </p:pic>
      <p:pic>
        <p:nvPicPr>
          <p:cNvPr id="6148" name="Picture 4" descr="C:\Users\V.Korzun\Pictures\Выступление\Этапы подготовки\СППК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1812" y="3710484"/>
            <a:ext cx="2531661" cy="189874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68991" y="3138985"/>
            <a:ext cx="279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Покидание вертолета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49672" y="3057100"/>
            <a:ext cx="3415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Свободное парение  и</a:t>
            </a:r>
          </a:p>
          <a:p>
            <a:r>
              <a:rPr lang="ru-RU" dirty="0" smtClean="0"/>
              <a:t>решение  задачи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129051" y="5773003"/>
            <a:ext cx="4839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Выбор места посадки и ведение репортажа</a:t>
            </a:r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 txBox="1">
            <a:spLocks noGrp="1" noChangeArrowheads="1"/>
          </p:cNvSpPr>
          <p:nvPr/>
        </p:nvSpPr>
        <p:spPr bwMode="auto">
          <a:xfrm>
            <a:off x="3348038" y="6418263"/>
            <a:ext cx="28956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0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330200" y="1318308"/>
            <a:ext cx="8472606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177800" indent="-177800" algn="just"/>
            <a:endParaRPr lang="ru-RU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77800" indent="-177800" algn="just">
              <a:buFont typeface="Arial" pitchFamily="34" charset="0"/>
              <a:buChar char="•"/>
            </a:pPr>
            <a:endParaRPr kumimoji="1"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606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1BA8866D-C86E-43F2-857D-A91A6EC1C0D8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14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1440" y="450376"/>
            <a:ext cx="3795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Летная подготовка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7170" name="Picture 2" descr="C:\Users\V.Korzun\Pictures\Выступление\Этапы подготовки\Невесом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950" y="1099783"/>
            <a:ext cx="3812844" cy="2541896"/>
          </a:xfrm>
          <a:prstGeom prst="rect">
            <a:avLst/>
          </a:prstGeom>
          <a:noFill/>
        </p:spPr>
      </p:pic>
      <p:pic>
        <p:nvPicPr>
          <p:cNvPr id="7171" name="Picture 3" descr="C:\Users\V.Korzun\Pictures\Выступление\Этапы подготовки\Невесом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1181" y="3643385"/>
            <a:ext cx="3789669" cy="275721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67534" y="1760561"/>
            <a:ext cx="4240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Тренировка по одеванию скафандров</a:t>
            </a:r>
          </a:p>
          <a:p>
            <a:r>
              <a:rPr lang="ru-RU" dirty="0" smtClean="0"/>
              <a:t>в невесомости в салоне самолета</a:t>
            </a:r>
          </a:p>
          <a:p>
            <a:r>
              <a:rPr lang="ru-RU" dirty="0" smtClean="0"/>
              <a:t>Ил-76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73457" y="4271749"/>
            <a:ext cx="3685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Первая встреча с невесомостью </a:t>
            </a:r>
          </a:p>
          <a:p>
            <a:r>
              <a:rPr lang="ru-RU" dirty="0" smtClean="0"/>
              <a:t>в салоне Ил-76, летящим по </a:t>
            </a:r>
          </a:p>
          <a:p>
            <a:r>
              <a:rPr lang="ru-RU" dirty="0" smtClean="0"/>
              <a:t>«параболе»</a:t>
            </a:r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4848" y="166048"/>
            <a:ext cx="8229600" cy="10287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kern="1200" dirty="0" smtClean="0">
                <a:solidFill>
                  <a:schemeClr val="hlink"/>
                </a:solidFill>
                <a:latin typeface="Arial" pitchFamily="34" charset="0"/>
                <a:ea typeface="+mn-ea"/>
                <a:cs typeface="Arial" pitchFamily="34" charset="0"/>
              </a:rPr>
              <a:t>Легенды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0DC8758B-6C0C-44DA-BA1D-5222C64B4158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15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7230" y="1760561"/>
            <a:ext cx="74270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…кто Бога не видел на Земле, тот Его не увидит и в Космосе…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« Я в Космосе Бога не видел, но всюду наблюдал Его присутствие»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« -Ты в Космосе Бога видел?</a:t>
            </a:r>
          </a:p>
          <a:p>
            <a:r>
              <a:rPr lang="ru-RU" dirty="0" smtClean="0"/>
              <a:t>   - Видел!</a:t>
            </a:r>
          </a:p>
          <a:p>
            <a:r>
              <a:rPr lang="ru-RU" dirty="0" smtClean="0"/>
              <a:t>   - Только никому об этом не говори.»</a:t>
            </a:r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13D530B7-1279-43CC-9A8C-AE256B99FB16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16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3767" y="1610436"/>
            <a:ext cx="473559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Православные традиции</a:t>
            </a:r>
            <a:r>
              <a:rPr lang="ru-RU" sz="2400" dirty="0" smtClean="0"/>
              <a:t>:</a:t>
            </a:r>
          </a:p>
          <a:p>
            <a:endParaRPr lang="ru-RU" sz="2400" dirty="0" smtClean="0"/>
          </a:p>
          <a:p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Освящение ракеты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/>
            <a:r>
              <a:rPr lang="ru-RU" dirty="0" smtClean="0"/>
              <a:t>2. Посещение Троице-Сергиевой Лавры</a:t>
            </a:r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3. Проводы  экипажа</a:t>
            </a:r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4. Благословение перед стартом</a:t>
            </a:r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5. Телемост с экипажем в ЦУПе</a:t>
            </a:r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6. Встреча экипажа на месте приземления</a:t>
            </a:r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7. Торжественная встреча экипажа</a:t>
            </a:r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 txBox="1">
            <a:spLocks noChangeArrowheads="1"/>
          </p:cNvSpPr>
          <p:nvPr/>
        </p:nvSpPr>
        <p:spPr>
          <a:xfrm>
            <a:off x="334322" y="328874"/>
            <a:ext cx="8401050" cy="889000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Освящение ракеты «Союз»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26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5243B496-EB65-433F-BF7B-5FAAAA2B0CF6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17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V.Korzun\Pictures\Выступление\Освящение ракеты\Освящение ракеты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856" y="2200227"/>
            <a:ext cx="4447522" cy="2958626"/>
          </a:xfrm>
          <a:prstGeom prst="rect">
            <a:avLst/>
          </a:prstGeom>
          <a:noFill/>
        </p:spPr>
      </p:pic>
      <p:pic>
        <p:nvPicPr>
          <p:cNvPr id="8195" name="Picture 3" descr="C:\Users\V.Korzun\Pictures\Выступление\Освящение ракеты\Освящение ракеты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967" y="1265643"/>
            <a:ext cx="3253486" cy="48894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96287" y="5882185"/>
            <a:ext cx="3118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Отсюда стартовал в космос</a:t>
            </a:r>
          </a:p>
          <a:p>
            <a:r>
              <a:rPr lang="ru-RU" dirty="0" smtClean="0"/>
              <a:t>Юрий Гагарин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86854" y="1146412"/>
            <a:ext cx="424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Освящение космической «колесницы»</a:t>
            </a:r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214651" y="600502"/>
            <a:ext cx="11623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Поклонение Святыням в Свято-Троицкой Сергиевой Лавре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4098" name="Picture 2" descr="C:\Users\V.Korzun\Pictures\Выступление\Лавра\DSC01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807" y="1572907"/>
            <a:ext cx="2668990" cy="3558652"/>
          </a:xfrm>
          <a:prstGeom prst="rect">
            <a:avLst/>
          </a:prstGeom>
          <a:noFill/>
        </p:spPr>
      </p:pic>
      <p:pic>
        <p:nvPicPr>
          <p:cNvPr id="4099" name="Picture 3" descr="C:\Users\V.Korzun\Pictures\Выступление\Лавра\DSC01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873" y="1593379"/>
            <a:ext cx="2663871" cy="3551828"/>
          </a:xfrm>
          <a:prstGeom prst="rect">
            <a:avLst/>
          </a:prstGeom>
          <a:noFill/>
        </p:spPr>
      </p:pic>
      <p:pic>
        <p:nvPicPr>
          <p:cNvPr id="4100" name="Picture 4" descr="C:\Users\V.Korzun\Pictures\Выступление\Лавра\DSC01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2376" y="1061116"/>
            <a:ext cx="2500097" cy="3333463"/>
          </a:xfrm>
          <a:prstGeom prst="rect">
            <a:avLst/>
          </a:prstGeom>
          <a:noFill/>
        </p:spPr>
      </p:pic>
      <p:pic>
        <p:nvPicPr>
          <p:cNvPr id="4101" name="Picture 5" descr="C:\Users\V.Korzun\Pictures\Выступление\Лавра\DSC013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7947" y="3794079"/>
            <a:ext cx="2144403" cy="28592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1376"/>
            <a:ext cx="9144000" cy="6477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Проводы экипажа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218364" y="1078178"/>
            <a:ext cx="3589361" cy="1924333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ru-RU" sz="22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ru-RU" sz="22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8436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1CAF2F1F-C660-4350-9A38-F7F140CBC10E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19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1452744" y="2422479"/>
            <a:ext cx="4051738" cy="221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6" name="Picture 2" descr="C:\Users\V.Korzun\Pictures\Выступление\Проводы\DSC_15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564" y="1036093"/>
            <a:ext cx="4198392" cy="2798928"/>
          </a:xfrm>
          <a:prstGeom prst="rect">
            <a:avLst/>
          </a:prstGeom>
          <a:noFill/>
        </p:spPr>
      </p:pic>
      <p:pic>
        <p:nvPicPr>
          <p:cNvPr id="1027" name="Picture 3" descr="C:\Users\V.Korzun\Pictures\Выступление\Проводы\DSC_2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2430" y="3888474"/>
            <a:ext cx="3932261" cy="26215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86400" y="1542197"/>
            <a:ext cx="3079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«Желаю успешного полета</a:t>
            </a:r>
          </a:p>
          <a:p>
            <a:endParaRPr lang="ru-RU" dirty="0" smtClean="0"/>
          </a:p>
          <a:p>
            <a:r>
              <a:rPr lang="ru-RU" dirty="0" smtClean="0"/>
              <a:t>во  Славу Божию!»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3930555"/>
            <a:ext cx="38555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Фотография у памятника</a:t>
            </a:r>
          </a:p>
          <a:p>
            <a:endParaRPr lang="ru-RU" dirty="0" smtClean="0"/>
          </a:p>
          <a:p>
            <a:r>
              <a:rPr lang="ru-RU" dirty="0" smtClean="0"/>
              <a:t>Первого космонавта</a:t>
            </a:r>
          </a:p>
          <a:p>
            <a:endParaRPr lang="ru-RU" dirty="0" smtClean="0"/>
          </a:p>
          <a:p>
            <a:r>
              <a:rPr lang="ru-RU" dirty="0" smtClean="0"/>
              <a:t>Юрия Алексеевича Гагарина.</a:t>
            </a:r>
          </a:p>
          <a:p>
            <a:endParaRPr lang="ru-RU" dirty="0" smtClean="0"/>
          </a:p>
          <a:p>
            <a:r>
              <a:rPr lang="ru-RU" dirty="0" smtClean="0"/>
              <a:t>Звездный городок, Московской </a:t>
            </a:r>
          </a:p>
          <a:p>
            <a:endParaRPr lang="ru-RU" dirty="0" smtClean="0"/>
          </a:p>
          <a:p>
            <a:r>
              <a:rPr lang="ru-RU" dirty="0" smtClean="0"/>
              <a:t>области</a:t>
            </a:r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511425"/>
            <a:ext cx="9144000" cy="140652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Космонавты и Православие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5948718"/>
            <a:ext cx="9144000" cy="609600"/>
          </a:xfrm>
        </p:spPr>
        <p:txBody>
          <a:bodyPr>
            <a:no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ru-RU" sz="1700" b="1" dirty="0" smtClean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Звёздный </a:t>
            </a:r>
            <a:r>
              <a:rPr lang="ru-RU" sz="17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городок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ru-RU" sz="1700" b="1" dirty="0" smtClean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2012 г.</a:t>
            </a:r>
            <a:endParaRPr lang="ru-RU" sz="1700" b="1" dirty="0">
              <a:ln w="6350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196" name="Picture 0" descr="ЭМБЛЕМАЦ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5448" y="5620670"/>
            <a:ext cx="1321949" cy="102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F:\Изображения\Храм Преображения-Зв. гор\Фото- Шелепин\Церковь\IMG_68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646" y="313899"/>
            <a:ext cx="685387" cy="1119116"/>
          </a:xfrm>
          <a:prstGeom prst="rect">
            <a:avLst/>
          </a:prstGeom>
          <a:noFill/>
        </p:spPr>
      </p:pic>
      <p:pic>
        <p:nvPicPr>
          <p:cNvPr id="1029" name="Picture 5" descr="F:\Изображения\Фото-МКС-Экипаж\исходники\эмблема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020" y="5601979"/>
            <a:ext cx="796239" cy="1030833"/>
          </a:xfrm>
          <a:prstGeom prst="rect">
            <a:avLst/>
          </a:prstGeom>
          <a:noFill/>
        </p:spPr>
      </p:pic>
      <p:pic>
        <p:nvPicPr>
          <p:cNvPr id="1030" name="Picture 6" descr="F:\ISS\_35R73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2495" y="328826"/>
            <a:ext cx="1437801" cy="9584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2506" y="414930"/>
            <a:ext cx="7881583" cy="1384300"/>
          </a:xfrm>
        </p:spPr>
        <p:txBody>
          <a:bodyPr/>
          <a:lstStyle/>
          <a:p>
            <a:r>
              <a:rPr lang="ru-RU" sz="2400" dirty="0" smtClean="0">
                <a:solidFill>
                  <a:srgbClr val="FFC000"/>
                </a:solidFill>
              </a:rPr>
              <a:t>Проводы экипажа</a:t>
            </a:r>
            <a:br>
              <a:rPr lang="ru-RU" sz="2400" dirty="0" smtClean="0">
                <a:solidFill>
                  <a:srgbClr val="FFC000"/>
                </a:solidFill>
              </a:rPr>
            </a:br>
            <a:r>
              <a:rPr lang="ru-RU" sz="2400" dirty="0" smtClean="0">
                <a:solidFill>
                  <a:srgbClr val="FFC000"/>
                </a:solidFill>
              </a:rPr>
              <a:t>   </a:t>
            </a:r>
            <a:r>
              <a:rPr lang="ru-RU" sz="1800" dirty="0" smtClean="0">
                <a:solidFill>
                  <a:srgbClr val="FFFFFF"/>
                </a:solidFill>
              </a:rPr>
              <a:t>( продолжение)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V.Korzun\Pictures\Иг. Иов\IMG_02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739" y="1754875"/>
            <a:ext cx="4423581" cy="2949054"/>
          </a:xfrm>
          <a:prstGeom prst="rect">
            <a:avLst/>
          </a:prstGeom>
          <a:noFill/>
        </p:spPr>
      </p:pic>
      <p:pic>
        <p:nvPicPr>
          <p:cNvPr id="3075" name="Picture 3" descr="C:\Users\V.Korzun\Pictures\Иг. Иов\IMG_0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5451" y="3576852"/>
            <a:ext cx="4358750" cy="290583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0866" y="1910687"/>
            <a:ext cx="2866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Проводы на космодроме </a:t>
            </a:r>
          </a:p>
          <a:p>
            <a:r>
              <a:rPr lang="ru-RU" dirty="0" smtClean="0"/>
              <a:t>Байконур</a:t>
            </a:r>
            <a:endParaRPr lang="ru-RU" dirty="0"/>
          </a:p>
        </p:txBody>
      </p:sp>
    </p:spTree>
  </p:cSld>
  <p:clrMapOvr>
    <a:masterClrMapping/>
  </p:clrMapOvr>
  <p:transition spd="med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13D530B7-1279-43CC-9A8C-AE256B99FB16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21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V.Korzun\Pictures\Байконур МКС-33\IMG_5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660" y="1213512"/>
            <a:ext cx="4339988" cy="2893325"/>
          </a:xfrm>
          <a:prstGeom prst="rect">
            <a:avLst/>
          </a:prstGeom>
          <a:noFill/>
        </p:spPr>
      </p:pic>
      <p:pic>
        <p:nvPicPr>
          <p:cNvPr id="1027" name="Picture 3" descr="C:\Users\V.Korzun\Pictures\Байконур МКС-33\IMG_5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5773" y="3922310"/>
            <a:ext cx="4094328" cy="273097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527343" y="2374710"/>
            <a:ext cx="254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 имя Отца и Сына…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05719" y="5527343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… и Святаго Духа !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169994" y="341194"/>
            <a:ext cx="658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Благословение перед стартом</a:t>
            </a:r>
            <a:endParaRPr lang="ru-RU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472878B5-4507-4EE8-A005-3F39F47C473C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22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80898" y="1705979"/>
            <a:ext cx="4287564" cy="40397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0"/>
              </a:spcBef>
              <a:buClr>
                <a:schemeClr val="hlink"/>
              </a:buClr>
              <a:buSzPct val="75000"/>
              <a:defRPr/>
            </a:pP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2"/>
          <p:cNvSpPr txBox="1">
            <a:spLocks noChangeArrowheads="1"/>
          </p:cNvSpPr>
          <p:nvPr/>
        </p:nvSpPr>
        <p:spPr>
          <a:xfrm>
            <a:off x="5220222" y="670072"/>
            <a:ext cx="3050322" cy="612822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>
              <a:defRPr/>
            </a:pP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D:\переносной винт\1 управление\подготовка\МКС-31-32 (Падалка Ревин)\main_exp-31-32_soyuz_launch.jpg"/>
          <p:cNvPicPr>
            <a:picLocks noChangeAspect="1" noChangeArrowheads="1"/>
          </p:cNvPicPr>
          <p:nvPr/>
        </p:nvPicPr>
        <p:blipFill>
          <a:blip r:embed="rId3" cstate="print"/>
          <a:srcRect l="23191" t="3332" r="26978" b="3635"/>
          <a:stretch>
            <a:fillRect/>
          </a:stretch>
        </p:blipFill>
        <p:spPr bwMode="auto">
          <a:xfrm>
            <a:off x="177421" y="368489"/>
            <a:ext cx="4490114" cy="62916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58603" y="1487606"/>
            <a:ext cx="3816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Старт ракеты «Союз» с пилотируемым кораблем и экипажем на борту.</a:t>
            </a:r>
          </a:p>
          <a:p>
            <a:r>
              <a:rPr lang="ru-RU" dirty="0" smtClean="0"/>
              <a:t>Вес ракеты более 300 т.</a:t>
            </a:r>
          </a:p>
          <a:p>
            <a:r>
              <a:rPr lang="ru-RU" dirty="0" smtClean="0"/>
              <a:t>Топливо- жидкий кислород и керосин.</a:t>
            </a:r>
          </a:p>
          <a:p>
            <a:r>
              <a:rPr lang="ru-RU" dirty="0" smtClean="0"/>
              <a:t>Время выведения на орбиту – 526 сек.</a:t>
            </a:r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472878B5-4507-4EE8-A005-3F39F47C473C}" type="slidenum">
              <a:rPr lang="ru-RU" sz="2400">
                <a:solidFill>
                  <a:srgbClr val="FF3300"/>
                </a:solidFill>
                <a:latin typeface="Times New Roman" pitchFamily="18" charset="0"/>
              </a:rPr>
              <a:pPr algn="ctr" eaLnBrk="0" hangingPunct="0">
                <a:spcBef>
                  <a:spcPct val="50000"/>
                </a:spcBef>
              </a:pPr>
              <a:t>23</a:t>
            </a:fld>
            <a:endParaRPr lang="ru-RU" sz="24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4303986" y="6473825"/>
            <a:ext cx="484001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1000" b="1" dirty="0">
                <a:solidFill>
                  <a:srgbClr val="FF9900"/>
                </a:solidFill>
              </a:rPr>
              <a:t>ФГБУ «НИИ ЦПК имени Ю.А. Гагарина»</a:t>
            </a:r>
          </a:p>
          <a:p>
            <a:pPr algn="r">
              <a:lnSpc>
                <a:spcPct val="90000"/>
              </a:lnSpc>
            </a:pPr>
            <a:r>
              <a:rPr lang="ru-RU" sz="1000" b="1" dirty="0" smtClean="0">
                <a:solidFill>
                  <a:srgbClr val="FF9900"/>
                </a:solidFill>
              </a:rPr>
              <a:t>Экспресс-анализ результатов подготовки МКС-25/26, 07.04.2011 г.</a:t>
            </a:r>
            <a:endParaRPr lang="ru-RU" sz="1000" b="1" dirty="0">
              <a:solidFill>
                <a:srgbClr val="FF9900"/>
              </a:solidFill>
            </a:endParaRPr>
          </a:p>
        </p:txBody>
      </p:sp>
      <p:pic>
        <p:nvPicPr>
          <p:cNvPr id="5" name="Рисунок 3" descr="Прогресс.jpg"/>
          <p:cNvPicPr>
            <a:picLocks noChangeAspect="1"/>
          </p:cNvPicPr>
          <p:nvPr/>
        </p:nvPicPr>
        <p:blipFill>
          <a:blip r:embed="rId3" cstate="print"/>
          <a:srcRect l="9265" t="2934" r="14221" b="103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2"/>
          <p:cNvSpPr txBox="1">
            <a:spLocks noChangeArrowheads="1"/>
          </p:cNvSpPr>
          <p:nvPr/>
        </p:nvSpPr>
        <p:spPr>
          <a:xfrm>
            <a:off x="429858" y="629127"/>
            <a:ext cx="3050322" cy="612822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Стыковка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051" y="491319"/>
            <a:ext cx="5923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Телемост в Центре управления полетом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V.Korzun\Pictures\Выступление\ЦУП\0916_tarhan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7658" y="3707641"/>
            <a:ext cx="3962969" cy="2641979"/>
          </a:xfrm>
          <a:prstGeom prst="rect">
            <a:avLst/>
          </a:prstGeom>
          <a:noFill/>
        </p:spPr>
      </p:pic>
      <p:pic>
        <p:nvPicPr>
          <p:cNvPr id="1027" name="Picture 3" descr="C:\Users\V.Korzun\Pictures\Выступление\ЦУП\20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193" y="1170580"/>
            <a:ext cx="5276187" cy="373315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11188" y="211755"/>
            <a:ext cx="8137525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Завершение программы полета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экипажа 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1" y="4611829"/>
            <a:ext cx="2852382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ru-RU" sz="2200" b="1" spc="-6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Аппарат успокоился,</a:t>
            </a:r>
          </a:p>
          <a:p>
            <a:pPr algn="ctr">
              <a:defRPr/>
            </a:pPr>
            <a:r>
              <a:rPr kumimoji="1" lang="ru-RU" sz="2200" b="1" spc="-6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парашют погашен</a:t>
            </a:r>
            <a:endParaRPr kumimoji="1" lang="ru-RU" sz="2200" b="1" spc="-6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485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C2E0B36D-B319-4E3E-8AD7-DF048DFC7B2F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25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313260" y="1381296"/>
            <a:ext cx="4776148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ru-RU" sz="2200" b="1" spc="-6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Касание Земли, срабатывание </a:t>
            </a:r>
          </a:p>
          <a:p>
            <a:pPr algn="ctr">
              <a:defRPr/>
            </a:pPr>
            <a:r>
              <a:rPr kumimoji="1" lang="ru-RU" sz="2200" b="1" spc="-6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двигателей мягкой посадки</a:t>
            </a:r>
            <a:endParaRPr kumimoji="1" lang="ru-RU" sz="2200" b="1" spc="-6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D:\переносной винт\1 управление\подготовка\МКС-31-32 (Падалка Ревин)\main_exp-32_soyuz_landing.jpg"/>
          <p:cNvPicPr>
            <a:picLocks noChangeAspect="1" noChangeArrowheads="1"/>
          </p:cNvPicPr>
          <p:nvPr/>
        </p:nvPicPr>
        <p:blipFill>
          <a:blip r:embed="rId3" cstate="print"/>
          <a:srcRect l="18705" t="3234" r="17329" b="10307"/>
          <a:stretch>
            <a:fillRect/>
          </a:stretch>
        </p:blipFill>
        <p:spPr bwMode="auto">
          <a:xfrm>
            <a:off x="0" y="968992"/>
            <a:ext cx="3551721" cy="3603009"/>
          </a:xfrm>
          <a:prstGeom prst="rect">
            <a:avLst/>
          </a:prstGeom>
          <a:noFill/>
        </p:spPr>
      </p:pic>
      <p:pic>
        <p:nvPicPr>
          <p:cNvPr id="4100" name="Picture 4" descr="D:\переносной винт\1 управление\подготовка\МКС-31-32 (Падалка Ревин)\main_exp-32_soyuz_landing_.jpg"/>
          <p:cNvPicPr>
            <a:picLocks noChangeAspect="1" noChangeArrowheads="1"/>
          </p:cNvPicPr>
          <p:nvPr/>
        </p:nvPicPr>
        <p:blipFill>
          <a:blip r:embed="rId4" cstate="print"/>
          <a:srcRect l="-740" t="4543" r="5621" b="35117"/>
          <a:stretch>
            <a:fillRect/>
          </a:stretch>
        </p:blipFill>
        <p:spPr bwMode="auto">
          <a:xfrm>
            <a:off x="2797791" y="3357349"/>
            <a:ext cx="6346209" cy="302152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957" y="292100"/>
            <a:ext cx="7410735" cy="1384300"/>
          </a:xfrm>
        </p:spPr>
        <p:txBody>
          <a:bodyPr/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</a:rPr>
              <a:t>Встречи экипажей на месте приземления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V.Korzun\Pictures\Выступление\Духовн\IMG_4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0674" y="1563808"/>
            <a:ext cx="2729553" cy="1765544"/>
          </a:xfrm>
          <a:prstGeom prst="rect">
            <a:avLst/>
          </a:prstGeom>
          <a:noFill/>
        </p:spPr>
      </p:pic>
      <p:pic>
        <p:nvPicPr>
          <p:cNvPr id="2051" name="Picture 3" descr="C:\Users\V.Korzun\Pictures\Выступление\Духовн\IMG_5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18" y="1440572"/>
            <a:ext cx="3202947" cy="2135141"/>
          </a:xfrm>
          <a:prstGeom prst="rect">
            <a:avLst/>
          </a:prstGeom>
          <a:noFill/>
        </p:spPr>
      </p:pic>
      <p:pic>
        <p:nvPicPr>
          <p:cNvPr id="2052" name="Picture 4" descr="C:\Users\V.Korzun\Pictures\Выступление\Духовн\IMG_4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6693" y="3814242"/>
            <a:ext cx="2979761" cy="1984179"/>
          </a:xfrm>
          <a:prstGeom prst="rect">
            <a:avLst/>
          </a:prstGeom>
          <a:noFill/>
        </p:spPr>
      </p:pic>
      <p:pic>
        <p:nvPicPr>
          <p:cNvPr id="2053" name="Picture 5" descr="C:\Users\V.Korzun\Pictures\Выступление\Духовн\IMG_54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000" y="3801635"/>
            <a:ext cx="3059635" cy="20396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53134" y="1937982"/>
            <a:ext cx="30651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Благословение </a:t>
            </a:r>
          </a:p>
          <a:p>
            <a:r>
              <a:rPr lang="ru-RU" dirty="0" smtClean="0"/>
              <a:t>игумена Иова</a:t>
            </a:r>
          </a:p>
          <a:p>
            <a:r>
              <a:rPr lang="ru-RU" dirty="0" smtClean="0"/>
              <a:t>после посадки – </a:t>
            </a:r>
          </a:p>
          <a:p>
            <a:r>
              <a:rPr lang="ru-RU" dirty="0" smtClean="0"/>
              <a:t>важное событие</a:t>
            </a:r>
          </a:p>
          <a:p>
            <a:r>
              <a:rPr lang="ru-RU" dirty="0" smtClean="0"/>
              <a:t>в жизни духовных чад</a:t>
            </a:r>
          </a:p>
        </p:txBody>
      </p:sp>
      <p:pic>
        <p:nvPicPr>
          <p:cNvPr id="4098" name="Picture 2" descr="C:\Users\V.Korzun\Pictures\Выступление\Проводы\IMG_0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7099" y="4556079"/>
            <a:ext cx="3084393" cy="20562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137" y="532263"/>
            <a:ext cx="768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Торжественная встреча экипажа в Звездном городке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5123" name="Picture 3" descr="C:\Users\V.Korzun\Pictures\Выступление\Проводы\DSC_2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6682" y="3057098"/>
            <a:ext cx="2132489" cy="320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90113" y="1487606"/>
            <a:ext cx="4278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торжественной встрече выступают</a:t>
            </a:r>
          </a:p>
          <a:p>
            <a:r>
              <a:rPr lang="ru-RU" dirty="0" smtClean="0"/>
              <a:t>представители космической отрасли</a:t>
            </a:r>
          </a:p>
          <a:p>
            <a:r>
              <a:rPr lang="ru-RU" dirty="0" smtClean="0"/>
              <a:t>с приветствиями в адрес космонавтов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" y="4394579"/>
            <a:ext cx="496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Приветственное слово игумена Иова</a:t>
            </a:r>
          </a:p>
          <a:p>
            <a:r>
              <a:rPr lang="ru-RU" dirty="0" smtClean="0"/>
              <a:t>с трибуны Дома Космонавтов</a:t>
            </a:r>
            <a:endParaRPr lang="ru-RU" dirty="0"/>
          </a:p>
        </p:txBody>
      </p:sp>
      <p:pic>
        <p:nvPicPr>
          <p:cNvPr id="3" name="Picture 2" descr="C:\Users\V.Korzun\Pictures\Иг. Иов-2\IMG_8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7278" y="2788194"/>
            <a:ext cx="2426338" cy="3639878"/>
          </a:xfrm>
          <a:prstGeom prst="rect">
            <a:avLst/>
          </a:prstGeom>
          <a:noFill/>
        </p:spPr>
      </p:pic>
      <p:pic>
        <p:nvPicPr>
          <p:cNvPr id="1027" name="Picture 3" descr="C:\Users\V.Korzun\Pictures\Иг. Иов-2\DSC_3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396" y="1558143"/>
            <a:ext cx="3620033" cy="24133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 txBox="1">
            <a:spLocks noGrp="1" noChangeArrowheads="1"/>
          </p:cNvSpPr>
          <p:nvPr/>
        </p:nvSpPr>
        <p:spPr bwMode="auto">
          <a:xfrm>
            <a:off x="3348038" y="6418263"/>
            <a:ext cx="28956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0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524000" y="277813"/>
            <a:ext cx="6043613" cy="650875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>
              <a:defRPr/>
            </a:pPr>
            <a:endParaRPr lang="ru-RU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606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1BA8866D-C86E-43F2-857D-A91A6EC1C0D8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28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758" y="559558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Святыни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9934" y="167867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692322" y="5063319"/>
            <a:ext cx="7913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Сергей Крикалев,</a:t>
            </a:r>
          </a:p>
          <a:p>
            <a:r>
              <a:rPr lang="ru-RU" dirty="0" smtClean="0"/>
              <a:t>«Союз ТМА-06», посадка 11.10.2005 г.</a:t>
            </a:r>
          </a:p>
          <a:p>
            <a:r>
              <a:rPr lang="ru-RU" dirty="0" smtClean="0"/>
              <a:t>Икона Божьей Матери «Валаамская»</a:t>
            </a:r>
          </a:p>
          <a:p>
            <a:endParaRPr lang="ru-RU" dirty="0"/>
          </a:p>
        </p:txBody>
      </p:sp>
      <p:pic>
        <p:nvPicPr>
          <p:cNvPr id="1026" name="Picture 2" descr="C:\Users\V.Korzun\Pictures\Выступление\Космон\lonchak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996" y="1139018"/>
            <a:ext cx="1428750" cy="1905000"/>
          </a:xfrm>
          <a:prstGeom prst="rect">
            <a:avLst/>
          </a:prstGeom>
          <a:noFill/>
        </p:spPr>
      </p:pic>
      <p:pic>
        <p:nvPicPr>
          <p:cNvPr id="1027" name="Picture 3" descr="C:\Users\V.Korzun\Pictures\Выступление\Космон\krikale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377" y="4755676"/>
            <a:ext cx="1428750" cy="1905000"/>
          </a:xfrm>
          <a:prstGeom prst="rect">
            <a:avLst/>
          </a:prstGeom>
          <a:noFill/>
        </p:spPr>
      </p:pic>
      <p:pic>
        <p:nvPicPr>
          <p:cNvPr id="1028" name="Picture 4" descr="C:\Users\V.Korzun\Pictures\Выступление\Космон\zalet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11" y="1125370"/>
            <a:ext cx="1428750" cy="1905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862316" y="1378424"/>
            <a:ext cx="47884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Сергей Залетин, Юрий Лончаков, </a:t>
            </a:r>
          </a:p>
          <a:p>
            <a:r>
              <a:rPr lang="ru-RU" dirty="0" smtClean="0"/>
              <a:t>Старт «Союз ТМА», посадка «Союз ТМ-34»</a:t>
            </a:r>
          </a:p>
          <a:p>
            <a:r>
              <a:rPr lang="ru-RU" dirty="0" smtClean="0"/>
              <a:t>30.10.2002 -10.11.02 г.</a:t>
            </a:r>
          </a:p>
          <a:p>
            <a:r>
              <a:rPr lang="ru-RU" dirty="0" smtClean="0"/>
              <a:t>Икона Святителя Спиридона  епископа</a:t>
            </a:r>
          </a:p>
          <a:p>
            <a:r>
              <a:rPr lang="ru-RU" dirty="0" smtClean="0"/>
              <a:t> Тримифунтского , чудотворца</a:t>
            </a:r>
          </a:p>
          <a:p>
            <a:endParaRPr lang="ru-RU" dirty="0"/>
          </a:p>
        </p:txBody>
      </p:sp>
      <p:pic>
        <p:nvPicPr>
          <p:cNvPr id="3074" name="Picture 2" descr="C:\Users\V.Korzun\Pictures\Выступление\Рыжиков\IMG_64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77971" y="3044423"/>
            <a:ext cx="2644892" cy="35268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DCE90478-BAED-4938-961F-2E355917B415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29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8294" y="286603"/>
            <a:ext cx="17972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Святыни</a:t>
            </a:r>
          </a:p>
          <a:p>
            <a:pPr algn="ctr"/>
            <a:r>
              <a:rPr lang="ru-RU" dirty="0" smtClean="0"/>
              <a:t>(продолжение)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2263" y="1897039"/>
            <a:ext cx="86117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Павел Виноградов, </a:t>
            </a:r>
          </a:p>
          <a:p>
            <a:r>
              <a:rPr lang="ru-RU" dirty="0" smtClean="0"/>
              <a:t>«Союз ТМА -08» 30.03.2006 – 29.09.2006 г.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Распятие,</a:t>
            </a:r>
          </a:p>
          <a:p>
            <a:r>
              <a:rPr lang="ru-RU" dirty="0" smtClean="0"/>
              <a:t> Икона Святых мучеников Страстотерпцев царя Николая,</a:t>
            </a:r>
          </a:p>
          <a:p>
            <a:r>
              <a:rPr lang="ru-RU" dirty="0" smtClean="0"/>
              <a:t>царицы Александры, царевича Алексия, великих княжон Ольги,</a:t>
            </a:r>
          </a:p>
          <a:p>
            <a:r>
              <a:rPr lang="ru-RU" dirty="0" smtClean="0"/>
              <a:t>Татианы, Марии и Анастасии</a:t>
            </a:r>
            <a:endParaRPr lang="ru-RU" dirty="0"/>
          </a:p>
        </p:txBody>
      </p:sp>
      <p:pic>
        <p:nvPicPr>
          <p:cNvPr id="1026" name="Picture 2" descr="C:\Users\V.Korzun\Pictures\Выступление\Корзун В.Г\_1RU4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33" y="4489878"/>
            <a:ext cx="3192036" cy="2120011"/>
          </a:xfrm>
          <a:prstGeom prst="rect">
            <a:avLst/>
          </a:prstGeom>
          <a:noFill/>
        </p:spPr>
      </p:pic>
      <p:pic>
        <p:nvPicPr>
          <p:cNvPr id="2050" name="Picture 2" descr="C:\Users\V.Korzun\Pictures\Выступление\Корзун В.Г\_1RU4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389" y="474023"/>
            <a:ext cx="3677301" cy="2442303"/>
          </a:xfrm>
          <a:prstGeom prst="rect">
            <a:avLst/>
          </a:prstGeom>
          <a:noFill/>
        </p:spPr>
      </p:pic>
      <p:pic>
        <p:nvPicPr>
          <p:cNvPr id="1027" name="Picture 3" descr="C:\Users\V.Korzun\Pictures\Выступление\Царств Великом\Безымян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8668" y="4219696"/>
            <a:ext cx="1944449" cy="2474531"/>
          </a:xfrm>
          <a:prstGeom prst="rect">
            <a:avLst/>
          </a:prstGeom>
          <a:noFill/>
        </p:spPr>
      </p:pic>
      <p:pic>
        <p:nvPicPr>
          <p:cNvPr id="2" name="Picture 2" descr="C:\Users\V.Korzun\Pictures\Выступление\Космон\vinogradov_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105" y="265562"/>
            <a:ext cx="1428750" cy="1905000"/>
          </a:xfrm>
          <a:prstGeom prst="rect">
            <a:avLst/>
          </a:prstGeom>
          <a:noFill/>
        </p:spPr>
      </p:pic>
      <p:pic>
        <p:nvPicPr>
          <p:cNvPr id="3" name="Picture 2" descr="C:\Users\V.Korzun\Pictures\Выступление\Казанская Божия Матерь\_31R19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6350" y="4462820"/>
            <a:ext cx="2890418" cy="211540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4275" y="655093"/>
            <a:ext cx="796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Международная космическая станция </a:t>
            </a:r>
            <a:endParaRPr lang="ru-RU" dirty="0"/>
          </a:p>
        </p:txBody>
      </p:sp>
      <p:pic>
        <p:nvPicPr>
          <p:cNvPr id="4" name="Рисунок 3" descr="Конфигурация МКС на 29.09.2012 г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5720" y="1258012"/>
            <a:ext cx="6525904" cy="491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911" y="573206"/>
            <a:ext cx="7588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Святыни</a:t>
            </a:r>
            <a:r>
              <a:rPr lang="ru-RU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FFFFFF"/>
                </a:solidFill>
              </a:rPr>
              <a:t>(</a:t>
            </a:r>
            <a:r>
              <a:rPr lang="ru-RU" dirty="0" smtClean="0">
                <a:solidFill>
                  <a:srgbClr val="FFFFFF"/>
                </a:solidFill>
              </a:rPr>
              <a:t>продолжение)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V.Korzun\Pictures\Выступление\Космон\lonchak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470" y="797826"/>
            <a:ext cx="1428750" cy="1905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56848" y="1514901"/>
            <a:ext cx="59788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Юрий Лончаков</a:t>
            </a:r>
          </a:p>
          <a:p>
            <a:r>
              <a:rPr lang="ru-RU" dirty="0" smtClean="0"/>
              <a:t>«Союз ТМА-13» 12.10.2008 – 08.04.2009 г. , 178 суток</a:t>
            </a:r>
          </a:p>
          <a:p>
            <a:r>
              <a:rPr lang="ru-RU" dirty="0" smtClean="0"/>
              <a:t>Мощи Преподобного Сергия, игумена Радонежского,</a:t>
            </a:r>
          </a:p>
          <a:p>
            <a:r>
              <a:rPr lang="ru-RU" dirty="0" smtClean="0"/>
              <a:t> всея России чудотворца</a:t>
            </a:r>
          </a:p>
          <a:p>
            <a:r>
              <a:rPr lang="ru-RU" dirty="0" smtClean="0"/>
              <a:t>4 иконы Святителя и чудотворца Николая,</a:t>
            </a:r>
          </a:p>
          <a:p>
            <a:r>
              <a:rPr lang="ru-RU" dirty="0" smtClean="0"/>
              <a:t> епископа Мир Ликийских</a:t>
            </a:r>
            <a:endParaRPr lang="ru-RU" dirty="0"/>
          </a:p>
        </p:txBody>
      </p:sp>
      <p:pic>
        <p:nvPicPr>
          <p:cNvPr id="1026" name="Picture 2" descr="C:\Users\V.Korzun\Pictures\Выступление\Лончаков\_3RU9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080" y="3456059"/>
            <a:ext cx="4147379" cy="2754509"/>
          </a:xfrm>
          <a:prstGeom prst="rect">
            <a:avLst/>
          </a:prstGeom>
          <a:noFill/>
        </p:spPr>
      </p:pic>
      <p:pic>
        <p:nvPicPr>
          <p:cNvPr id="1027" name="Picture 3" descr="C:\Users\V.Korzun\Pictures\Выступление\Лончаков\_3RU96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6717" y="3442412"/>
            <a:ext cx="4147378" cy="27545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8418" y="368491"/>
            <a:ext cx="1797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Святыни</a:t>
            </a:r>
            <a:endParaRPr lang="ru-RU" dirty="0" smtClean="0">
              <a:solidFill>
                <a:srgbClr val="FFFFFF"/>
              </a:solidFill>
            </a:endParaRPr>
          </a:p>
          <a:p>
            <a:pPr algn="ctr"/>
            <a:r>
              <a:rPr lang="ru-RU" dirty="0" smtClean="0">
                <a:solidFill>
                  <a:srgbClr val="FFFFFF"/>
                </a:solidFill>
              </a:rPr>
              <a:t>(продолжение)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3643" y="1528550"/>
            <a:ext cx="97990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Максим Сураев</a:t>
            </a:r>
          </a:p>
          <a:p>
            <a:r>
              <a:rPr lang="ru-RU" dirty="0" smtClean="0"/>
              <a:t>«Союз ТМА-16» 30.09.2009 – 18.03.2010 г., 169 суток</a:t>
            </a:r>
          </a:p>
          <a:p>
            <a:endParaRPr lang="ru-RU" dirty="0" smtClean="0"/>
          </a:p>
          <a:p>
            <a:r>
              <a:rPr lang="ru-RU" dirty="0" smtClean="0"/>
              <a:t>Частица Животворящего Креста Господня</a:t>
            </a:r>
          </a:p>
          <a:p>
            <a:endParaRPr lang="ru-RU" dirty="0" smtClean="0"/>
          </a:p>
          <a:p>
            <a:r>
              <a:rPr lang="ru-RU" dirty="0" smtClean="0"/>
              <a:t>Икона Божией Матери «Знамение» , которую вернул на Землю </a:t>
            </a:r>
          </a:p>
          <a:p>
            <a:r>
              <a:rPr lang="ru-RU" dirty="0" smtClean="0"/>
              <a:t>Геннадий Падалка, «Союз ТМА-14», 11.10.2009 г.</a:t>
            </a:r>
            <a:endParaRPr lang="ru-RU" dirty="0"/>
          </a:p>
        </p:txBody>
      </p:sp>
      <p:pic>
        <p:nvPicPr>
          <p:cNvPr id="1026" name="Picture 2" descr="C:\Users\V.Korzun\Pictures\Выступление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309" y="3544203"/>
            <a:ext cx="2927661" cy="1944059"/>
          </a:xfrm>
          <a:prstGeom prst="rect">
            <a:avLst/>
          </a:prstGeom>
          <a:noFill/>
        </p:spPr>
      </p:pic>
      <p:pic>
        <p:nvPicPr>
          <p:cNvPr id="1027" name="Picture 3" descr="C:\Users\V.Korzun\Pictures\Выступление\Корзун В.Г\_1RU7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228" y="3548418"/>
            <a:ext cx="2815215" cy="1869743"/>
          </a:xfrm>
          <a:prstGeom prst="rect">
            <a:avLst/>
          </a:prstGeom>
          <a:noFill/>
        </p:spPr>
      </p:pic>
      <p:pic>
        <p:nvPicPr>
          <p:cNvPr id="4098" name="Picture 2" descr="C:\Users\V.Korzun\Pictures\Выступление\Космон\suraye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571" y="497575"/>
            <a:ext cx="1428750" cy="1905000"/>
          </a:xfrm>
          <a:prstGeom prst="rect">
            <a:avLst/>
          </a:prstGeom>
          <a:noFill/>
        </p:spPr>
      </p:pic>
      <p:pic>
        <p:nvPicPr>
          <p:cNvPr id="2050" name="Picture 2" descr="C:\Users\V.Korzun\Pictures\Выступление\Свят Храма\DSC013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3332" y="4901253"/>
            <a:ext cx="2363337" cy="1772503"/>
          </a:xfrm>
          <a:prstGeom prst="rect">
            <a:avLst/>
          </a:prstGeom>
          <a:noFill/>
        </p:spPr>
      </p:pic>
      <p:pic>
        <p:nvPicPr>
          <p:cNvPr id="2051" name="Picture 3" descr="C:\Users\V.Korzun\Pictures\Выступление\Свят Храма\DSC013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2766" y="4200100"/>
            <a:ext cx="1855241" cy="247365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1122" y="709684"/>
            <a:ext cx="17972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Святыни</a:t>
            </a:r>
          </a:p>
          <a:p>
            <a:pPr algn="ctr"/>
            <a:r>
              <a:rPr lang="ru-RU" dirty="0" smtClean="0">
                <a:solidFill>
                  <a:srgbClr val="FFFFFF"/>
                </a:solidFill>
              </a:rPr>
              <a:t>(продолжение)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048" y="2210937"/>
            <a:ext cx="7397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Федор Юрчихин</a:t>
            </a:r>
          </a:p>
          <a:p>
            <a:r>
              <a:rPr lang="ru-RU" dirty="0" smtClean="0"/>
              <a:t>«Союз ТМА-19» 16.06.2010 – 26.11.2010 г., 163 сут.</a:t>
            </a:r>
          </a:p>
          <a:p>
            <a:endParaRPr lang="ru-RU" dirty="0" smtClean="0"/>
          </a:p>
          <a:p>
            <a:r>
              <a:rPr lang="ru-RU" dirty="0" smtClean="0"/>
              <a:t>Мощи Великомучеников Феодора Стратилата и Феодора Тирона</a:t>
            </a:r>
            <a:endParaRPr lang="ru-RU" dirty="0"/>
          </a:p>
        </p:txBody>
      </p:sp>
      <p:pic>
        <p:nvPicPr>
          <p:cNvPr id="5122" name="Picture 2" descr="C:\Users\V.Korzun\Pictures\Выступление\Космон\yurchikh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84" y="224619"/>
            <a:ext cx="1428750" cy="1905000"/>
          </a:xfrm>
          <a:prstGeom prst="rect">
            <a:avLst/>
          </a:prstGeom>
          <a:noFill/>
        </p:spPr>
      </p:pic>
      <p:pic>
        <p:nvPicPr>
          <p:cNvPr id="3074" name="Picture 2" descr="C:\Users\V.Korzun\Pictures\Выступление\Свят Храма\DSC01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53" y="3760811"/>
            <a:ext cx="3683759" cy="2762819"/>
          </a:xfrm>
          <a:prstGeom prst="rect">
            <a:avLst/>
          </a:prstGeom>
          <a:noFill/>
        </p:spPr>
      </p:pic>
      <p:pic>
        <p:nvPicPr>
          <p:cNvPr id="3075" name="Picture 3" descr="C:\Users\V.Korzun\Pictures\Выступление\Свят Храма\DSC013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5647" y="3741192"/>
            <a:ext cx="3773606" cy="28302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2316" y="491319"/>
            <a:ext cx="1869423" cy="7386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Святыни</a:t>
            </a:r>
          </a:p>
          <a:p>
            <a:pPr algn="ctr"/>
            <a:r>
              <a:rPr lang="ru-RU" dirty="0" smtClean="0">
                <a:solidFill>
                  <a:srgbClr val="FFFFFF"/>
                </a:solidFill>
              </a:rPr>
              <a:t>( продолжение)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26" name="Picture 2" descr="C:\Users\V.Korzun\Pictures\Выступление\Космон\samokutya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742" y="1316440"/>
            <a:ext cx="1428750" cy="1905000"/>
          </a:xfrm>
          <a:prstGeom prst="rect">
            <a:avLst/>
          </a:prstGeom>
          <a:noFill/>
        </p:spPr>
      </p:pic>
      <p:pic>
        <p:nvPicPr>
          <p:cNvPr id="1027" name="Picture 3" descr="C:\Users\V.Korzun\Pictures\Выступление\Космон\borisenk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3541" y="1316440"/>
            <a:ext cx="1428750" cy="1905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25839" y="1596788"/>
            <a:ext cx="5664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Александр Самокутяев</a:t>
            </a:r>
          </a:p>
          <a:p>
            <a:r>
              <a:rPr lang="ru-RU" dirty="0" smtClean="0"/>
              <a:t>Андрей Борисенко</a:t>
            </a:r>
          </a:p>
          <a:p>
            <a:endParaRPr lang="ru-RU" dirty="0" smtClean="0"/>
          </a:p>
          <a:p>
            <a:r>
              <a:rPr lang="ru-RU" dirty="0" smtClean="0"/>
              <a:t>«Союз ТМА-21» 05.04.-16.09.2011 г., 164 сут.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3206" y="3753134"/>
            <a:ext cx="413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Икона  Божией Матери «Казанская»</a:t>
            </a:r>
            <a:endParaRPr lang="ru-RU" dirty="0"/>
          </a:p>
        </p:txBody>
      </p:sp>
      <p:pic>
        <p:nvPicPr>
          <p:cNvPr id="1028" name="Picture 4" descr="C:\Users\V.Korzun\Pictures\Выступление\Казанская Божия Матерь\_31R16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967" y="4336460"/>
            <a:ext cx="3388482" cy="2254427"/>
          </a:xfrm>
          <a:prstGeom prst="rect">
            <a:avLst/>
          </a:prstGeom>
          <a:noFill/>
        </p:spPr>
      </p:pic>
      <p:pic>
        <p:nvPicPr>
          <p:cNvPr id="1029" name="Picture 5" descr="C:\Users\V.Korzun\Pictures\Выступление\Казанская Божия Матерь\_31R19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7587" y="3858105"/>
            <a:ext cx="4088430" cy="272011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8543" y="532262"/>
            <a:ext cx="17972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Святыни</a:t>
            </a:r>
          </a:p>
          <a:p>
            <a:pPr algn="ctr"/>
            <a:r>
              <a:rPr lang="ru-RU" dirty="0" smtClean="0">
                <a:solidFill>
                  <a:srgbClr val="FFFFFF"/>
                </a:solidFill>
              </a:rPr>
              <a:t>(продолжение)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26" name="Picture 2" descr="C:\Users\V.Korzun\Pictures\Выступление\Космон\volkov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628" y="1371032"/>
            <a:ext cx="1428750" cy="1905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97290" y="1665027"/>
            <a:ext cx="44871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Сергей Волков</a:t>
            </a:r>
          </a:p>
          <a:p>
            <a:r>
              <a:rPr lang="ru-RU" dirty="0" smtClean="0"/>
              <a:t>«Союз ТМА-02М»</a:t>
            </a:r>
          </a:p>
          <a:p>
            <a:r>
              <a:rPr lang="ru-RU" dirty="0" smtClean="0"/>
              <a:t>07.06.2011- 22.11.2011 г.</a:t>
            </a:r>
          </a:p>
          <a:p>
            <a:r>
              <a:rPr lang="ru-RU" dirty="0" smtClean="0"/>
              <a:t>167 сут.</a:t>
            </a:r>
          </a:p>
          <a:p>
            <a:endParaRPr lang="ru-RU" dirty="0" smtClean="0"/>
          </a:p>
          <a:p>
            <a:r>
              <a:rPr lang="ru-RU" dirty="0" smtClean="0"/>
              <a:t>Мощи Святителя Афанасия Ковровского</a:t>
            </a:r>
          </a:p>
          <a:p>
            <a:endParaRPr lang="ru-RU" dirty="0" smtClean="0"/>
          </a:p>
          <a:p>
            <a:r>
              <a:rPr lang="ru-RU" dirty="0" smtClean="0"/>
              <a:t>Образ Святителя Николая Чудотворца</a:t>
            </a:r>
          </a:p>
          <a:p>
            <a:endParaRPr lang="ru-RU" dirty="0"/>
          </a:p>
        </p:txBody>
      </p:sp>
      <p:pic>
        <p:nvPicPr>
          <p:cNvPr id="1027" name="Picture 3" descr="C:\Users\V.Korzun\Pictures\Выступление\Свят Николай\DSC_0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789" y="4464785"/>
            <a:ext cx="1524000" cy="1011237"/>
          </a:xfrm>
          <a:prstGeom prst="rect">
            <a:avLst/>
          </a:prstGeom>
          <a:noFill/>
        </p:spPr>
      </p:pic>
      <p:pic>
        <p:nvPicPr>
          <p:cNvPr id="1028" name="Picture 4" descr="C:\Users\V.Korzun\Pictures\Выступление\Свят Николай\DSC_03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2770" y="5583903"/>
            <a:ext cx="1524000" cy="1011237"/>
          </a:xfrm>
          <a:prstGeom prst="rect">
            <a:avLst/>
          </a:prstGeom>
          <a:noFill/>
        </p:spPr>
      </p:pic>
      <p:pic>
        <p:nvPicPr>
          <p:cNvPr id="1029" name="Picture 5" descr="C:\Users\V.Korzun\Pictures\Выступление\Свят Николай\DSC_03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6287" y="4492081"/>
            <a:ext cx="1524000" cy="1011237"/>
          </a:xfrm>
          <a:prstGeom prst="rect">
            <a:avLst/>
          </a:prstGeom>
          <a:noFill/>
        </p:spPr>
      </p:pic>
      <p:pic>
        <p:nvPicPr>
          <p:cNvPr id="1030" name="Picture 6" descr="C:\Users\V.Korzun\Pictures\Выступление\Свят Николай\DSC_03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7099" y="5597548"/>
            <a:ext cx="1524000" cy="10112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4143" y="736979"/>
            <a:ext cx="34213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Святыни</a:t>
            </a:r>
          </a:p>
          <a:p>
            <a:pPr algn="ctr"/>
            <a:r>
              <a:rPr lang="ru-RU" dirty="0" smtClean="0">
                <a:solidFill>
                  <a:srgbClr val="FFFFFF"/>
                </a:solidFill>
              </a:rPr>
              <a:t>(продолжение)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050" name="Picture 2" descr="C:\Users\V.Korzun\Pictures\Выступление\Космон\shkapler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616" y="1562100"/>
            <a:ext cx="1428750" cy="1905000"/>
          </a:xfrm>
          <a:prstGeom prst="rect">
            <a:avLst/>
          </a:prstGeom>
          <a:noFill/>
        </p:spPr>
      </p:pic>
      <p:pic>
        <p:nvPicPr>
          <p:cNvPr id="2051" name="Picture 3" descr="C:\Users\V.Korzun\Pictures\Выступление\Космон\ivanish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0586" y="1548452"/>
            <a:ext cx="1428750" cy="1905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71248" y="1787857"/>
            <a:ext cx="51764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Антон Шкаплеров, Анатолий Иванишин</a:t>
            </a:r>
          </a:p>
          <a:p>
            <a:r>
              <a:rPr lang="ru-RU" dirty="0" smtClean="0"/>
              <a:t>«Союз ТМА-22» </a:t>
            </a:r>
          </a:p>
          <a:p>
            <a:r>
              <a:rPr lang="ru-RU" dirty="0" smtClean="0"/>
              <a:t>14.11.2011- 27.04.2012 г.</a:t>
            </a:r>
          </a:p>
          <a:p>
            <a:r>
              <a:rPr lang="ru-RU" dirty="0" smtClean="0"/>
              <a:t>165 сут.</a:t>
            </a:r>
          </a:p>
          <a:p>
            <a:endParaRPr lang="ru-RU" dirty="0" smtClean="0"/>
          </a:p>
          <a:p>
            <a:r>
              <a:rPr lang="ru-RU" dirty="0" smtClean="0"/>
              <a:t>Мощи Первого Святителя Петра ,Митрополита</a:t>
            </a:r>
          </a:p>
          <a:p>
            <a:r>
              <a:rPr lang="ru-RU" dirty="0" smtClean="0"/>
              <a:t> Московского</a:t>
            </a:r>
          </a:p>
          <a:p>
            <a:r>
              <a:rPr lang="ru-RU" dirty="0" smtClean="0"/>
              <a:t>Мощи Святителя Филиппа, Митрополита</a:t>
            </a:r>
          </a:p>
          <a:p>
            <a:r>
              <a:rPr lang="ru-RU" dirty="0" smtClean="0"/>
              <a:t>Московского</a:t>
            </a:r>
          </a:p>
          <a:p>
            <a:r>
              <a:rPr lang="ru-RU" dirty="0" smtClean="0"/>
              <a:t>Икона Святого Владимира</a:t>
            </a:r>
            <a:endParaRPr lang="ru-RU" dirty="0"/>
          </a:p>
        </p:txBody>
      </p:sp>
      <p:pic>
        <p:nvPicPr>
          <p:cNvPr id="1026" name="Picture 2" descr="C:\Users\V.Korzun\Pictures\Выступление\Шкаплеров\Новая папка\_35R02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6500" y="4665852"/>
            <a:ext cx="3038508" cy="2021551"/>
          </a:xfrm>
          <a:prstGeom prst="rect">
            <a:avLst/>
          </a:prstGeom>
          <a:noFill/>
        </p:spPr>
      </p:pic>
      <p:pic>
        <p:nvPicPr>
          <p:cNvPr id="1027" name="Picture 3" descr="C:\Users\V.Korzun\Pictures\Выступление\Шкаплеров\Новая папка\_35R96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96" y="4374060"/>
            <a:ext cx="3436062" cy="22860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47" y="627797"/>
            <a:ext cx="900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Интерьер служебного модуля Российского сегмента МКС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V.Korzun\Pictures\Выступление\Виноградов\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308" y="1213513"/>
            <a:ext cx="3533822" cy="2349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V.Korzun\Pictures\Выступление\Виноградов\DSC_0079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117910" y="1158924"/>
            <a:ext cx="3547468" cy="23588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76" name="Picture 4" descr="C:\Users\V.Korzun\Pictures\Выступление\Казанская Божия Матерь\_31R19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813" y="4053383"/>
            <a:ext cx="3481561" cy="23163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7" name="Picture 5" descr="C:\Users\V.Korzun\Pictures\Выступление\Казанская Божия Матерь\_31R19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7111" y="4027370"/>
            <a:ext cx="3485297" cy="23188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038" y="292100"/>
            <a:ext cx="6789761" cy="1384300"/>
          </a:xfrm>
        </p:spPr>
        <p:txBody>
          <a:bodyPr/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</a:rPr>
              <a:t>Духовный Отец отряда космонавтов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V.Korzun\Pictures\Выступление\Духовн\IMG_99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306" y="1454624"/>
            <a:ext cx="3672281" cy="244872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16907" y="1774209"/>
            <a:ext cx="5921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Игумен Иов, монах Троице- Сергиевой Лавры.</a:t>
            </a:r>
          </a:p>
          <a:p>
            <a:r>
              <a:rPr lang="ru-RU" dirty="0" smtClean="0"/>
              <a:t>По Благословению Святейшего Патриарха</a:t>
            </a:r>
          </a:p>
          <a:p>
            <a:r>
              <a:rPr lang="ru-RU" dirty="0" smtClean="0"/>
              <a:t>Кирилла, является настоятелем Патриаршего </a:t>
            </a:r>
          </a:p>
          <a:p>
            <a:r>
              <a:rPr lang="ru-RU" dirty="0" smtClean="0"/>
              <a:t>подворья – Храма Преображения Господня</a:t>
            </a:r>
          </a:p>
          <a:p>
            <a:r>
              <a:rPr lang="ru-RU" dirty="0" smtClean="0"/>
              <a:t>В Звездном городке.</a:t>
            </a:r>
            <a:endParaRPr lang="ru-RU" dirty="0"/>
          </a:p>
        </p:txBody>
      </p:sp>
      <p:pic>
        <p:nvPicPr>
          <p:cNvPr id="1027" name="Picture 3" descr="C:\Users\V.Korzun\Pictures\Выступление\Духовн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307" y="4083241"/>
            <a:ext cx="3411940" cy="199858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99296" y="3739487"/>
            <a:ext cx="292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Полеты на самолете Л-39</a:t>
            </a:r>
            <a:endParaRPr lang="ru-RU" dirty="0"/>
          </a:p>
        </p:txBody>
      </p:sp>
      <p:pic>
        <p:nvPicPr>
          <p:cNvPr id="4098" name="Picture 2" descr="C:\Users\V.Korzun\Pictures\Иг. Иов\14-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2381" y="4269619"/>
            <a:ext cx="3265225" cy="2040766"/>
          </a:xfrm>
          <a:prstGeom prst="rect">
            <a:avLst/>
          </a:prstGeom>
          <a:noFill/>
        </p:spPr>
      </p:pic>
      <p:pic>
        <p:nvPicPr>
          <p:cNvPr id="4099" name="Picture 3" descr="C:\Users\V.Korzun\Pictures\Иг. Иов\19-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5126" y="4513145"/>
            <a:ext cx="3278874" cy="20492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347415" y="1583140"/>
            <a:ext cx="15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Байконур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433" y="4189863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Петля Нестерова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2507" y="436728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Вираж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2310" y="4626591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Пикирование</a:t>
            </a:r>
            <a:endParaRPr lang="ru-RU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.Korzun\Pictures\Выступление\Духовн\IMG_0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603" y="1460311"/>
            <a:ext cx="1961132" cy="2941914"/>
          </a:xfrm>
          <a:prstGeom prst="rect">
            <a:avLst/>
          </a:prstGeom>
          <a:noFill/>
        </p:spPr>
      </p:pic>
      <p:pic>
        <p:nvPicPr>
          <p:cNvPr id="1027" name="Picture 3" descr="C:\Users\V.Korzun\Pictures\Выступление\Духовн\IMG_1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2296" y="2769359"/>
            <a:ext cx="3256697" cy="2171131"/>
          </a:xfrm>
          <a:prstGeom prst="rect">
            <a:avLst/>
          </a:prstGeom>
          <a:noFill/>
        </p:spPr>
      </p:pic>
      <p:pic>
        <p:nvPicPr>
          <p:cNvPr id="1028" name="Picture 4" descr="C:\Users\V.Korzun\Pictures\Выступление\Духовн\P10303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6525" y="3805452"/>
            <a:ext cx="3234519" cy="21630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34018" y="641445"/>
            <a:ext cx="434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Полеты на невесомость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83893" y="1665027"/>
            <a:ext cx="458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Упражнение на сохранение координации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91821" y="5308979"/>
            <a:ext cx="251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скафандре «Сокол»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862316" y="6291618"/>
            <a:ext cx="465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Пить воду в невесомости надо осторожно</a:t>
            </a:r>
            <a:endParaRPr lang="ru-RU" dirty="0"/>
          </a:p>
        </p:txBody>
      </p:sp>
    </p:spTree>
  </p:cSld>
  <p:clrMapOvr>
    <a:masterClrMapping/>
  </p:clrMapOvr>
  <p:transition spd="med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.Korzun\Pictures\Выступление\Духовн\IMG_4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193"/>
            <a:ext cx="3467093" cy="2311282"/>
          </a:xfrm>
          <a:prstGeom prst="rect">
            <a:avLst/>
          </a:prstGeom>
          <a:noFill/>
        </p:spPr>
      </p:pic>
      <p:pic>
        <p:nvPicPr>
          <p:cNvPr id="2051" name="Picture 3" descr="C:\Users\V.Korzun\Pictures\Выступление\Духовн\IMG_0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1367" y="1206336"/>
            <a:ext cx="3152633" cy="2363954"/>
          </a:xfrm>
          <a:prstGeom prst="rect">
            <a:avLst/>
          </a:prstGeom>
          <a:noFill/>
        </p:spPr>
      </p:pic>
      <p:pic>
        <p:nvPicPr>
          <p:cNvPr id="2052" name="Picture 4" descr="C:\Users\V.Korzun\Pictures\Иг. Иов\IMG_4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1983" y="2217766"/>
            <a:ext cx="2570326" cy="38554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71248" y="586854"/>
            <a:ext cx="2794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Гидроневесомость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197289" y="6441743"/>
            <a:ext cx="656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Первый в мире монах в «открытом» космосе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380772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подготовка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960358" y="3821373"/>
            <a:ext cx="218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погружение</a:t>
            </a:r>
            <a:endParaRPr lang="ru-RU" dirty="0"/>
          </a:p>
        </p:txBody>
      </p:sp>
    </p:spTree>
  </p:cSld>
  <p:clrMapOvr>
    <a:masterClrMapping/>
  </p:clrMapOvr>
  <p:transition spd="med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82388" y="641445"/>
            <a:ext cx="10590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Международная космическая станция</a:t>
            </a:r>
          </a:p>
          <a:p>
            <a:pPr algn="ctr"/>
            <a:r>
              <a:rPr lang="ru-RU" dirty="0" smtClean="0">
                <a:solidFill>
                  <a:srgbClr val="FFFFFF"/>
                </a:solidFill>
              </a:rPr>
              <a:t>(продолжение)</a:t>
            </a:r>
          </a:p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2072" y="1501254"/>
            <a:ext cx="68804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Масса   около  417289 кг</a:t>
            </a:r>
          </a:p>
          <a:p>
            <a:endParaRPr lang="ru-RU" dirty="0" smtClean="0"/>
          </a:p>
          <a:p>
            <a:r>
              <a:rPr lang="ru-RU" dirty="0" smtClean="0"/>
              <a:t>Объем обитаемых отсеков  -  503 м куб.</a:t>
            </a:r>
          </a:p>
          <a:p>
            <a:endParaRPr lang="ru-RU" dirty="0" smtClean="0"/>
          </a:p>
          <a:p>
            <a:r>
              <a:rPr lang="ru-RU" dirty="0" smtClean="0"/>
              <a:t>Базовые элементы МКС  -   26</a:t>
            </a:r>
          </a:p>
          <a:p>
            <a:endParaRPr lang="ru-RU" dirty="0" smtClean="0"/>
          </a:p>
          <a:p>
            <a:r>
              <a:rPr lang="ru-RU" dirty="0" smtClean="0"/>
              <a:t>ВКД общее время  -  более 1010 часов</a:t>
            </a:r>
          </a:p>
          <a:p>
            <a:endParaRPr lang="ru-RU" dirty="0" smtClean="0"/>
          </a:p>
          <a:p>
            <a:r>
              <a:rPr lang="ru-RU" dirty="0" smtClean="0"/>
              <a:t>Партнеры: Россия, США, страны – члены ЕКА, Япония, Канада</a:t>
            </a:r>
          </a:p>
          <a:p>
            <a:endParaRPr lang="ru-RU" dirty="0" smtClean="0"/>
          </a:p>
          <a:p>
            <a:r>
              <a:rPr lang="ru-RU" dirty="0" smtClean="0"/>
              <a:t>Начало эксплуатации 20 ноября 1998 г.</a:t>
            </a:r>
            <a:endParaRPr lang="ru-RU" dirty="0"/>
          </a:p>
        </p:txBody>
      </p:sp>
    </p:spTree>
  </p:cSld>
  <p:clrMapOvr>
    <a:masterClrMapping/>
  </p:clrMapOvr>
  <p:transition spd="med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5212" y="736979"/>
            <a:ext cx="3970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«Космический» полет</a:t>
            </a:r>
            <a:endParaRPr lang="ru-RU" sz="2400" dirty="0"/>
          </a:p>
        </p:txBody>
      </p:sp>
      <p:pic>
        <p:nvPicPr>
          <p:cNvPr id="3074" name="Picture 2" descr="C:\Users\V.Korzun\Pictures\Выступление\Духовн\Иов 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369" y="4165742"/>
            <a:ext cx="3714590" cy="2467069"/>
          </a:xfrm>
          <a:prstGeom prst="rect">
            <a:avLst/>
          </a:prstGeom>
          <a:noFill/>
        </p:spPr>
      </p:pic>
      <p:pic>
        <p:nvPicPr>
          <p:cNvPr id="3075" name="Picture 3" descr="C:\Users\V.Korzun\Pictures\Иг. Иов\Иов 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749" y="1381599"/>
            <a:ext cx="3755691" cy="2494366"/>
          </a:xfrm>
          <a:prstGeom prst="rect">
            <a:avLst/>
          </a:prstGeom>
          <a:noFill/>
        </p:spPr>
      </p:pic>
      <p:pic>
        <p:nvPicPr>
          <p:cNvPr id="3076" name="Picture 4" descr="C:\Users\V.Korzun\Pictures\Иг. Иов\Иов 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3762" y="2855559"/>
            <a:ext cx="3724298" cy="24735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99045" y="1405719"/>
            <a:ext cx="437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Проверка скафандра на герметичность</a:t>
            </a:r>
            <a:endParaRPr lang="ru-RU" dirty="0"/>
          </a:p>
        </p:txBody>
      </p:sp>
      <p:sp>
        <p:nvSpPr>
          <p:cNvPr id="9" name="Стрелка влево 8"/>
          <p:cNvSpPr/>
          <p:nvPr/>
        </p:nvSpPr>
        <p:spPr bwMode="auto">
          <a:xfrm>
            <a:off x="4217158" y="1801504"/>
            <a:ext cx="736979" cy="13647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3761" y="2156346"/>
            <a:ext cx="415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Подготовка к полету на космическом</a:t>
            </a:r>
          </a:p>
          <a:p>
            <a:r>
              <a:rPr lang="ru-RU" dirty="0" smtClean="0"/>
              <a:t>тренажере</a:t>
            </a:r>
            <a:endParaRPr lang="ru-RU" dirty="0"/>
          </a:p>
        </p:txBody>
      </p:sp>
      <p:sp>
        <p:nvSpPr>
          <p:cNvPr id="11" name="Стрелка вниз 10"/>
          <p:cNvSpPr/>
          <p:nvPr/>
        </p:nvSpPr>
        <p:spPr bwMode="auto">
          <a:xfrm>
            <a:off x="6073254" y="2552131"/>
            <a:ext cx="450376" cy="23201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5648" y="5663821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Полет  в космос</a:t>
            </a:r>
            <a:endParaRPr lang="ru-RU" dirty="0"/>
          </a:p>
        </p:txBody>
      </p:sp>
      <p:sp>
        <p:nvSpPr>
          <p:cNvPr id="13" name="Стрелка влево 12"/>
          <p:cNvSpPr/>
          <p:nvPr/>
        </p:nvSpPr>
        <p:spPr bwMode="auto">
          <a:xfrm>
            <a:off x="4135273" y="5991368"/>
            <a:ext cx="832514" cy="259306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4961" y="764275"/>
            <a:ext cx="44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FF9900"/>
                </a:solidFill>
              </a:rPr>
              <a:t>Игумен Иов в космосе</a:t>
            </a:r>
            <a:endParaRPr lang="ru-RU" sz="2400" dirty="0">
              <a:solidFill>
                <a:srgbClr val="FF9900"/>
              </a:solidFill>
            </a:endParaRPr>
          </a:p>
        </p:txBody>
      </p:sp>
      <p:pic>
        <p:nvPicPr>
          <p:cNvPr id="2050" name="Picture 2" descr="C:\Users\V.Korzun\Pictures\Выступление\Лончаков\_3RU9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059" y="1501255"/>
            <a:ext cx="6954750" cy="46190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5872"/>
            <a:ext cx="9260007" cy="772426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kern="1200" dirty="0" smtClean="0">
                <a:solidFill>
                  <a:srgbClr val="FFC000"/>
                </a:solidFill>
                <a:latin typeface="Arial" pitchFamily="34" charset="0"/>
                <a:ea typeface="+mn-ea"/>
                <a:cs typeface="Arial" pitchFamily="34" charset="0"/>
              </a:rPr>
              <a:t>Храм Преображения Господня </a:t>
            </a:r>
            <a:br>
              <a:rPr lang="ru-RU" sz="2800" b="1" kern="1200" dirty="0" smtClean="0">
                <a:solidFill>
                  <a:srgbClr val="FFC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800" b="1" kern="1200" dirty="0" smtClean="0">
                <a:solidFill>
                  <a:srgbClr val="FFC000"/>
                </a:solidFill>
                <a:latin typeface="Arial" pitchFamily="34" charset="0"/>
                <a:ea typeface="+mn-ea"/>
                <a:cs typeface="Arial" pitchFamily="34" charset="0"/>
              </a:rPr>
              <a:t>в Звездном городке</a:t>
            </a:r>
          </a:p>
        </p:txBody>
      </p:sp>
      <p:sp>
        <p:nvSpPr>
          <p:cNvPr id="11268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472878B5-4507-4EE8-A005-3F39F47C473C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42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4303986" y="6473825"/>
            <a:ext cx="48400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1000" b="1" dirty="0" smtClean="0">
                <a:solidFill>
                  <a:srgbClr val="FF9900"/>
                </a:solidFill>
                <a:latin typeface="Arial Narrow" pitchFamily="34" charset="0"/>
                <a:cs typeface="Arial" pitchFamily="34" charset="0"/>
              </a:rPr>
              <a:t>г</a:t>
            </a:r>
            <a:endParaRPr lang="ru-RU" sz="1000" b="1" dirty="0">
              <a:solidFill>
                <a:srgbClr val="FF99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9218" name="Picture 2" descr="F:\Изображения\Храм Преображения-Зв. гор\Храм\04.08.08\DSC063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786" y="1392071"/>
            <a:ext cx="3521122" cy="23474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7672" y="3766782"/>
            <a:ext cx="377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Фундамент- 22 июля 2008 г.</a:t>
            </a:r>
            <a:endParaRPr lang="ru-RU" dirty="0"/>
          </a:p>
        </p:txBody>
      </p:sp>
      <p:pic>
        <p:nvPicPr>
          <p:cNvPr id="9219" name="Picture 3" descr="F:\Изображения\Храм Преображения-Зв. гор\Храм\07.08.08\DSC_01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376" y="1395247"/>
            <a:ext cx="3551282" cy="235860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49672" y="3725839"/>
            <a:ext cx="29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Закладка-7августа 2008 г.</a:t>
            </a:r>
            <a:endParaRPr lang="ru-RU" dirty="0"/>
          </a:p>
        </p:txBody>
      </p:sp>
      <p:pic>
        <p:nvPicPr>
          <p:cNvPr id="9220" name="Picture 4" descr="F:\Изображения\Храм\апрель 2010\CIMG07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4856" y="4113665"/>
            <a:ext cx="3432289" cy="215066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532292" y="3244334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909481" y="6305266"/>
            <a:ext cx="271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26 апреля 2010 г.</a:t>
            </a:r>
            <a:endParaRPr lang="ru-RU" dirty="0"/>
          </a:p>
        </p:txBody>
      </p:sp>
      <p:pic>
        <p:nvPicPr>
          <p:cNvPr id="9221" name="Picture 5" descr="F:\Изображения\Храм Преображения-Зв. гор\Храм\май 2009-Хатвилд\Star_City_Church_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488" y="4162568"/>
            <a:ext cx="3562067" cy="2142697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250674" y="6291618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705970" y="6359857"/>
            <a:ext cx="119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Май 2009</a:t>
            </a:r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4102"/>
            <a:ext cx="9144000" cy="90608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6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Освящение Храма</a:t>
            </a:r>
            <a:br>
              <a:rPr lang="ru-RU" sz="26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Святейшим Патриархом Московским и Всея Руси Кириллом</a:t>
            </a:r>
            <a:br>
              <a:rPr lang="ru-RU" sz="26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27 октября 2011 г.</a:t>
            </a:r>
            <a:endParaRPr lang="ru-RU" sz="2600" b="1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472878B5-4507-4EE8-A005-3F39F47C473C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43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F:\Изображения\Храм Преображения-Зв. гор\Фото- Шелепин\Патриарх\IMG_0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89" y="1741299"/>
            <a:ext cx="3657600" cy="2517775"/>
          </a:xfrm>
          <a:prstGeom prst="rect">
            <a:avLst/>
          </a:prstGeom>
          <a:noFill/>
        </p:spPr>
      </p:pic>
      <p:pic>
        <p:nvPicPr>
          <p:cNvPr id="10243" name="Picture 3" descr="F:\Изображения\Храм Преображения-Зв. гор\Фото- Шелепин\Патриарх\IMG_04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195" y="3725842"/>
            <a:ext cx="1969825" cy="2954738"/>
          </a:xfrm>
          <a:prstGeom prst="rect">
            <a:avLst/>
          </a:prstGeom>
          <a:noFill/>
        </p:spPr>
      </p:pic>
      <p:pic>
        <p:nvPicPr>
          <p:cNvPr id="10244" name="Picture 4" descr="F:\Изображения\Храм Преображения-Зв. гор\Фото- Шелепин\Патриарх\IMG_1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3721" y="1745777"/>
            <a:ext cx="3788959" cy="2525973"/>
          </a:xfrm>
          <a:prstGeom prst="rect">
            <a:avLst/>
          </a:prstGeom>
          <a:noFill/>
        </p:spPr>
      </p:pic>
      <p:pic>
        <p:nvPicPr>
          <p:cNvPr id="10245" name="Picture 5" descr="F:\Изображения\Храм Преображения-Зв. гор\Фото- Шелепин\Патриарх\IMG_10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07816" y="3742899"/>
            <a:ext cx="1945818" cy="2917209"/>
          </a:xfrm>
          <a:prstGeom prst="rect">
            <a:avLst/>
          </a:prstGeom>
          <a:noFill/>
        </p:spPr>
      </p:pic>
      <p:pic>
        <p:nvPicPr>
          <p:cNvPr id="10246" name="Picture 6" descr="F:\Изображения\Храм Преображения-Зв. гор\Фото- Шелепин\Патриарх\IMG_09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65175" y="3742900"/>
            <a:ext cx="1963002" cy="2944504"/>
          </a:xfrm>
          <a:prstGeom prst="rect">
            <a:avLst/>
          </a:prstGeom>
          <a:noFill/>
        </p:spPr>
      </p:pic>
      <p:pic>
        <p:nvPicPr>
          <p:cNvPr id="10247" name="Picture 7" descr="F:\Изображения\Храм Преображения-Зв. гор\Фото- Шелепин\Патриарх\IMG_11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4282" y="4543568"/>
            <a:ext cx="2355944" cy="157062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21" y="102908"/>
            <a:ext cx="8802806" cy="90608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6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Святая гора Афон</a:t>
            </a:r>
            <a:endParaRPr lang="ru-RU" sz="2600" b="1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472878B5-4507-4EE8-A005-3F39F47C473C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44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Users\V.Korzun\Pictures\Фото МКС\raznoe\Обработ\Ham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583" y="815858"/>
            <a:ext cx="2579427" cy="1708753"/>
          </a:xfrm>
          <a:prstGeom prst="rect">
            <a:avLst/>
          </a:prstGeom>
          <a:noFill/>
        </p:spPr>
      </p:pic>
      <p:pic>
        <p:nvPicPr>
          <p:cNvPr id="11267" name="Picture 3" descr="C:\Users\V.Korzun\Pictures\Фото МКС\raznoe\Обработ\Ath_3 ilen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5634" y="3239875"/>
            <a:ext cx="2424113" cy="1604963"/>
          </a:xfrm>
          <a:prstGeom prst="rect">
            <a:avLst/>
          </a:prstGeom>
          <a:noFill/>
        </p:spPr>
      </p:pic>
      <p:pic>
        <p:nvPicPr>
          <p:cNvPr id="11268" name="Picture 4" descr="C:\Users\V.Korzun\Pictures\Фото МКС\raznoe\Обработ\Ath_1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1222" y="5041377"/>
            <a:ext cx="2424113" cy="1604963"/>
          </a:xfrm>
          <a:prstGeom prst="rect">
            <a:avLst/>
          </a:prstGeom>
          <a:noFill/>
        </p:spPr>
      </p:pic>
      <p:pic>
        <p:nvPicPr>
          <p:cNvPr id="11269" name="Picture 5" descr="C:\Users\V.Korzun\Pictures\Фото МКС\raznoe\Обработ\Ath_P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516" y="5041378"/>
            <a:ext cx="2424113" cy="1604963"/>
          </a:xfrm>
          <a:prstGeom prst="rect">
            <a:avLst/>
          </a:prstGeom>
          <a:noFill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4515" y="805218"/>
            <a:ext cx="2274625" cy="170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13899" y="2593076"/>
            <a:ext cx="3540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RS 0 ISS-</a:t>
            </a:r>
            <a:r>
              <a:rPr lang="ru-RU" dirty="0" smtClean="0"/>
              <a:t>позывной Российского</a:t>
            </a:r>
          </a:p>
          <a:p>
            <a:r>
              <a:rPr lang="ru-RU" dirty="0" smtClean="0"/>
              <a:t>сегмента МКС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36275" y="2579427"/>
            <a:ext cx="394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Отец Аполло и архимандрит</a:t>
            </a:r>
          </a:p>
          <a:p>
            <a:r>
              <a:rPr lang="ru-RU" dirty="0" smtClean="0"/>
              <a:t>Григориос - игумен монастыря</a:t>
            </a:r>
          </a:p>
          <a:p>
            <a:r>
              <a:rPr lang="ru-RU" dirty="0" smtClean="0"/>
              <a:t>Дохиар ,Святая гора Афон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053385" y="4026090"/>
            <a:ext cx="262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Полуостров Халхидики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674961" y="5090615"/>
            <a:ext cx="2598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Святая Гора Афон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246961" y="5076967"/>
            <a:ext cx="1901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Монашеская</a:t>
            </a:r>
          </a:p>
          <a:p>
            <a:r>
              <a:rPr lang="ru-RU" dirty="0" smtClean="0"/>
              <a:t>Республика</a:t>
            </a:r>
          </a:p>
          <a:p>
            <a:r>
              <a:rPr lang="ru-RU" dirty="0" smtClean="0"/>
              <a:t>Афон</a:t>
            </a:r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6531" y="354842"/>
            <a:ext cx="204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9900"/>
                </a:solidFill>
              </a:rPr>
              <a:t>Греция</a:t>
            </a:r>
            <a:endParaRPr lang="ru-RU" sz="2400" dirty="0">
              <a:solidFill>
                <a:srgbClr val="FF9900"/>
              </a:solidFill>
            </a:endParaRPr>
          </a:p>
        </p:txBody>
      </p:sp>
      <p:pic>
        <p:nvPicPr>
          <p:cNvPr id="2050" name="Picture 2" descr="C:\Users\V.Korzun\Pictures\Выступление\Греция\8H9C3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899" y="1443656"/>
            <a:ext cx="4947906" cy="3277764"/>
          </a:xfrm>
          <a:prstGeom prst="rect">
            <a:avLst/>
          </a:prstGeom>
          <a:noFill/>
        </p:spPr>
      </p:pic>
      <p:pic>
        <p:nvPicPr>
          <p:cNvPr id="2051" name="Picture 3" descr="C:\Users\V.Korzun\Pictures\Выступление\Греция\8H9C4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0805" y="3408932"/>
            <a:ext cx="4702247" cy="31150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00800" y="1692322"/>
            <a:ext cx="225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Афины</a:t>
            </a:r>
            <a:endParaRPr lang="ru-RU" dirty="0"/>
          </a:p>
        </p:txBody>
      </p:sp>
      <p:sp>
        <p:nvSpPr>
          <p:cNvPr id="6" name="Стрелка влево 5"/>
          <p:cNvSpPr/>
          <p:nvPr/>
        </p:nvSpPr>
        <p:spPr bwMode="auto">
          <a:xfrm>
            <a:off x="4640239" y="1856096"/>
            <a:ext cx="1797274" cy="10918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0501" y="5704764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П-ов Пелопонес</a:t>
            </a:r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159549" y="2860726"/>
            <a:ext cx="5270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Спасибо за внимание!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2772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DCE90478-BAED-4938-961F-2E355917B415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46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-1" y="382131"/>
          <a:ext cx="11027391" cy="6318508"/>
        </p:xfrm>
        <a:graphic>
          <a:graphicData uri="http://schemas.openxmlformats.org/drawingml/2006/table">
            <a:tbl>
              <a:tblPr/>
              <a:tblGrid>
                <a:gridCol w="815918"/>
                <a:gridCol w="732662"/>
                <a:gridCol w="732662"/>
                <a:gridCol w="732662"/>
                <a:gridCol w="1565231"/>
                <a:gridCol w="2214638"/>
                <a:gridCol w="233118"/>
                <a:gridCol w="2135126"/>
                <a:gridCol w="50371"/>
                <a:gridCol w="1815003"/>
              </a:tblGrid>
              <a:tr h="3429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9900"/>
                          </a:solidFill>
                          <a:latin typeface="Arial"/>
                        </a:rPr>
                        <a:t>1 раз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2 раза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3 раза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4 раза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всего человек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4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25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8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4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38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57 полет(-а)(-ов)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Россия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120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45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8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174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FF9900"/>
                          </a:solidFill>
                          <a:latin typeface="Arial"/>
                        </a:rPr>
                        <a:t>235 </a:t>
                      </a:r>
                      <a:r>
                        <a:rPr lang="ru-RU" sz="900" b="0" i="0" u="none" strike="noStrike" dirty="0">
                          <a:solidFill>
                            <a:srgbClr val="FF9900"/>
                          </a:solidFill>
                          <a:latin typeface="Arial"/>
                        </a:rPr>
                        <a:t>полет(-а)(-</a:t>
                      </a:r>
                      <a:r>
                        <a:rPr lang="ru-RU" sz="900" b="0" i="0" u="none" strike="noStrike" dirty="0" err="1">
                          <a:solidFill>
                            <a:srgbClr val="FF9900"/>
                          </a:solidFill>
                          <a:latin typeface="Arial"/>
                        </a:rPr>
                        <a:t>ов</a:t>
                      </a:r>
                      <a:r>
                        <a:rPr lang="ru-RU" sz="900" b="0" i="0" u="none" strike="noStrike" dirty="0">
                          <a:solidFill>
                            <a:srgbClr val="FF9900"/>
                          </a:solidFill>
                          <a:latin typeface="Arial"/>
                        </a:rPr>
                        <a:t>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FF9900"/>
                          </a:solidFill>
                          <a:latin typeface="Arial"/>
                        </a:rPr>
                        <a:t>США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3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3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6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9 полет(-а)(-ов)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Япония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6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7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8 полет(-а)(-ов)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Канада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4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5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6 полет(-а)(-ов)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Италия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0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2 полет(-а)(-ов)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Швеция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2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2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2 полет(-а)(-ов)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Бельгия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2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2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2 полет(-а)(-ов)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Франция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полет(-а)(-ов)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Малайзия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полет(-а)(-ов)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Южная Корея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2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2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FF9900"/>
                          </a:solidFill>
                          <a:latin typeface="Arial"/>
                        </a:rPr>
                        <a:t>2 полет(-а)(-</a:t>
                      </a:r>
                      <a:r>
                        <a:rPr lang="ru-RU" sz="900" b="0" i="0" u="none" strike="noStrike" dirty="0" err="1">
                          <a:solidFill>
                            <a:srgbClr val="FF9900"/>
                          </a:solidFill>
                          <a:latin typeface="Arial"/>
                        </a:rPr>
                        <a:t>ов</a:t>
                      </a:r>
                      <a:r>
                        <a:rPr lang="ru-RU" sz="900" b="0" i="0" u="none" strike="noStrike" dirty="0">
                          <a:solidFill>
                            <a:srgbClr val="FF9900"/>
                          </a:solidFill>
                          <a:latin typeface="Arial"/>
                        </a:rPr>
                        <a:t>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Германия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полет(-а)(-ов)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Бразилия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0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2 полет(-а)(-ов)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Нидерланды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полет(-а)(-ов)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ЮАР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30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FF9900"/>
                          </a:solidFill>
                          <a:latin typeface="Arial"/>
                        </a:rPr>
                        <a:t>1 чел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1 полет(-а)(-ов)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Испания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994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994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68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FF9900"/>
                          </a:solidFill>
                          <a:latin typeface="Arial"/>
                        </a:rPr>
                        <a:t> - кол-во экспедиций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997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37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 кол-во </a:t>
                      </a:r>
                      <a:r>
                        <a:rPr lang="en-US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STS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3084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31</a:t>
                      </a: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FF9900"/>
                          </a:solidFill>
                          <a:latin typeface="Arial"/>
                        </a:rPr>
                        <a:t> - кол-во Союз-ов</a:t>
                      </a:r>
                    </a:p>
                  </a:txBody>
                  <a:tcPr marL="6906" marR="6906" marT="6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 txBox="1">
            <a:spLocks noChangeArrowheads="1"/>
          </p:cNvSpPr>
          <p:nvPr/>
        </p:nvSpPr>
        <p:spPr bwMode="auto">
          <a:xfrm>
            <a:off x="693076" y="-71438"/>
            <a:ext cx="7694612" cy="67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0" hangingPunct="0">
              <a:defRPr/>
            </a:pPr>
            <a:endParaRPr lang="ru-RU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224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69ABC078-17F8-4B2D-ADA3-81E8B00E7765}" type="slidenum">
              <a:rPr 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6</a:t>
            </a:fld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63772" y="5111393"/>
            <a:ext cx="2963934" cy="5561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algn="ctr">
              <a:defRPr/>
            </a:pPr>
            <a:endParaRPr lang="ru-RU" sz="1500" b="1" dirty="0">
              <a:solidFill>
                <a:srgbClr val="FFC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500" b="1" dirty="0">
              <a:solidFill>
                <a:srgbClr val="FFC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34770" y="2593075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965276" y="423080"/>
            <a:ext cx="5756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Основные виды подготовки космонавтов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50878" y="1965278"/>
            <a:ext cx="759310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1.Теоретическая подготовка  от  основ космонавтики до </a:t>
            </a:r>
          </a:p>
          <a:p>
            <a:r>
              <a:rPr lang="ru-RU" dirty="0" smtClean="0"/>
              <a:t>детального изучения систем кораблей и станций.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2. Научная подготовка.</a:t>
            </a:r>
          </a:p>
          <a:p>
            <a:endParaRPr lang="ru-RU" dirty="0" smtClean="0"/>
          </a:p>
          <a:p>
            <a:r>
              <a:rPr lang="ru-RU" dirty="0" smtClean="0"/>
              <a:t>3. Медико-биологическая подготовка.</a:t>
            </a:r>
          </a:p>
          <a:p>
            <a:endParaRPr lang="ru-RU" dirty="0" smtClean="0"/>
          </a:p>
          <a:p>
            <a:r>
              <a:rPr lang="ru-RU" dirty="0" smtClean="0"/>
              <a:t>4. Тренировки по выживанию  в различных климато-географических</a:t>
            </a:r>
          </a:p>
          <a:p>
            <a:r>
              <a:rPr lang="ru-RU" dirty="0" smtClean="0"/>
              <a:t>    зонах.</a:t>
            </a:r>
          </a:p>
          <a:p>
            <a:endParaRPr lang="ru-RU" dirty="0" smtClean="0"/>
          </a:p>
          <a:p>
            <a:r>
              <a:rPr lang="ru-RU" dirty="0" smtClean="0"/>
              <a:t>5. Подготовка к выходам в открытый космос.</a:t>
            </a:r>
          </a:p>
          <a:p>
            <a:endParaRPr lang="ru-RU" dirty="0" smtClean="0"/>
          </a:p>
          <a:p>
            <a:r>
              <a:rPr lang="ru-RU" dirty="0" smtClean="0"/>
              <a:t>6. Специальная парашютная подготовка.</a:t>
            </a:r>
          </a:p>
          <a:p>
            <a:endParaRPr lang="ru-RU" dirty="0" smtClean="0"/>
          </a:p>
          <a:p>
            <a:r>
              <a:rPr lang="ru-RU" dirty="0" smtClean="0"/>
              <a:t>7. Летная подготовка</a:t>
            </a:r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4032" y="73664"/>
            <a:ext cx="8229600" cy="96356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FFC000"/>
                </a:solidFill>
              </a:rPr>
              <a:t>Подготовка космонавтов</a:t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(продолжение)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60998"/>
            <a:ext cx="9144000" cy="5567098"/>
          </a:xfrm>
        </p:spPr>
        <p:txBody>
          <a:bodyPr/>
          <a:lstStyle/>
          <a:p>
            <a:pPr marL="273050" indent="-273050" algn="ctr">
              <a:lnSpc>
                <a:spcPct val="90000"/>
              </a:lnSpc>
              <a:spcBef>
                <a:spcPts val="700"/>
              </a:spcBef>
            </a:pPr>
            <a:endParaRPr kumimoji="1" lang="ru-RU" sz="2000" b="1" kern="1200" spc="-6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FontTx/>
              <a:buNone/>
              <a:defRPr/>
            </a:pPr>
            <a:r>
              <a:rPr lang="ru-RU" sz="2000" b="1" spc="-6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Три этапа подготовки :</a:t>
            </a: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FontTx/>
              <a:buNone/>
              <a:defRPr/>
            </a:pPr>
            <a:endParaRPr lang="ru-RU" sz="2000" b="1" spc="-6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FontTx/>
              <a:buNone/>
              <a:defRPr/>
            </a:pPr>
            <a:endParaRPr lang="ru-RU" sz="2000" b="1" spc="-6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None/>
              <a:defRPr/>
            </a:pPr>
            <a:r>
              <a:rPr lang="ru-RU" sz="2000" b="1" spc="-6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   Общекосмическая – 3000 часов подготовки</a:t>
            </a: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None/>
              <a:defRPr/>
            </a:pPr>
            <a:r>
              <a:rPr lang="ru-RU" sz="2000" b="1" spc="-6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22  экзамена и зачета</a:t>
            </a: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None/>
              <a:defRPr/>
            </a:pPr>
            <a:endParaRPr lang="ru-RU" sz="2000" b="1" spc="-6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FontTx/>
              <a:buChar char="-"/>
              <a:defRPr/>
            </a:pPr>
            <a:r>
              <a:rPr lang="ru-RU" sz="2000" b="1" spc="-6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Группа специализации – 4000  часов подготовки</a:t>
            </a: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None/>
              <a:defRPr/>
            </a:pPr>
            <a:r>
              <a:rPr lang="ru-RU" sz="2000" b="1" spc="-6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37 экзаменов и зачетов</a:t>
            </a: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None/>
              <a:defRPr/>
            </a:pPr>
            <a:endParaRPr lang="ru-RU" sz="2000" b="1" spc="-6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FontTx/>
              <a:buChar char="-"/>
              <a:defRPr/>
            </a:pPr>
            <a:r>
              <a:rPr lang="ru-RU" sz="2000" b="1" spc="-6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Подготовка в экипаже -  3000 часов подготовки</a:t>
            </a: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None/>
              <a:defRPr/>
            </a:pPr>
            <a:r>
              <a:rPr lang="ru-RU" sz="2000" b="1" spc="-6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39 экзаменов и зачетов,</a:t>
            </a: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None/>
              <a:defRPr/>
            </a:pPr>
            <a:r>
              <a:rPr lang="ru-RU" sz="2000" b="1" spc="-6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из них 800 часов на базах партнеров ( США, Европа, Япония)</a:t>
            </a: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None/>
              <a:defRPr/>
            </a:pPr>
            <a:r>
              <a:rPr lang="ru-RU" sz="2000" b="1" spc="-6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и 10 экзаменов и зачетов.</a:t>
            </a: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None/>
              <a:defRPr/>
            </a:pPr>
            <a:r>
              <a:rPr lang="ru-RU" sz="2000" b="1" spc="-6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388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9F654862-426C-46DC-9CBC-664FD24EF47A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7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C2E0B36D-B319-4E3E-8AD7-DF048DFC7B2F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8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6475" y="0"/>
            <a:ext cx="8137525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0" hangingPunct="0">
              <a:defRPr/>
            </a:pPr>
            <a:endParaRPr lang="ru-RU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712191" y="951078"/>
            <a:ext cx="4749421" cy="479462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ru-RU" sz="2400" dirty="0" smtClean="0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0560" y="204716"/>
            <a:ext cx="5704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Изучение космической техники    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V.Korzun\Pictures\Выступление\Этапы подготовки\ТДК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157" y="1371316"/>
            <a:ext cx="2723995" cy="4101436"/>
          </a:xfrm>
          <a:prstGeom prst="rect">
            <a:avLst/>
          </a:prstGeom>
          <a:noFill/>
        </p:spPr>
      </p:pic>
      <p:pic>
        <p:nvPicPr>
          <p:cNvPr id="2051" name="Picture 3" descr="C:\Users\V.Korzun\Pictures\Выступление\Этапы подготовки\ТДК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1769" y="1399632"/>
            <a:ext cx="3428147" cy="2285264"/>
          </a:xfrm>
          <a:prstGeom prst="rect">
            <a:avLst/>
          </a:prstGeom>
          <a:noFill/>
        </p:spPr>
      </p:pic>
      <p:pic>
        <p:nvPicPr>
          <p:cNvPr id="2052" name="Picture 4" descr="C:\Users\V.Korzun\Pictures\Выступление\Этапы подготовки\ТДК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9294" y="3828931"/>
            <a:ext cx="4158729" cy="277228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346209"/>
            <a:ext cx="445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Тренажер космического  корабля</a:t>
            </a:r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0"/>
          <p:cNvSpPr txBox="1">
            <a:spLocks noChangeArrowheads="1"/>
          </p:cNvSpPr>
          <p:nvPr/>
        </p:nvSpPr>
        <p:spPr bwMode="auto">
          <a:xfrm>
            <a:off x="8458200" y="0"/>
            <a:ext cx="68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C2E0B36D-B319-4E3E-8AD7-DF048DFC7B2F}" type="slidenum">
              <a:rPr 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 eaLnBrk="0" hangingPunct="0">
                <a:spcBef>
                  <a:spcPct val="50000"/>
                </a:spcBef>
              </a:pPr>
              <a:t>9</a:t>
            </a:fld>
            <a:endParaRPr lang="ru-RU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11188" y="-71438"/>
            <a:ext cx="8137525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0" hangingPunct="0">
              <a:defRPr/>
            </a:pPr>
            <a:endParaRPr lang="ru-RU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0862" y="896487"/>
            <a:ext cx="4327478" cy="540877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 sz="2800" dirty="0" smtClean="0"/>
              <a:t> </a:t>
            </a:r>
            <a:endParaRPr lang="ru-RU" sz="2800" dirty="0" smtClean="0">
              <a:solidFill>
                <a:srgbClr val="FF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4645" y="409433"/>
            <a:ext cx="347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</a:rPr>
              <a:t>Научная подготовка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V.Korzun\Pictures\Выступление\Этапы подготовки\РС МКС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90" y="1254459"/>
            <a:ext cx="2752051" cy="1829935"/>
          </a:xfrm>
          <a:prstGeom prst="rect">
            <a:avLst/>
          </a:prstGeom>
          <a:noFill/>
        </p:spPr>
      </p:pic>
      <p:pic>
        <p:nvPicPr>
          <p:cNvPr id="3075" name="Picture 3" descr="F:\Изображения\Фото-косм-Панф\CLP 2370\диск7\E__\DCIM\100NCD1X\lada\DSC_0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1036" y="3858056"/>
            <a:ext cx="2669519" cy="1751177"/>
          </a:xfrm>
          <a:prstGeom prst="rect">
            <a:avLst/>
          </a:prstGeom>
          <a:noFill/>
        </p:spPr>
      </p:pic>
      <p:pic>
        <p:nvPicPr>
          <p:cNvPr id="3076" name="Picture 4" descr="F:\Изображения\Фото-косм-Панф\CLP 2370\диск5\profil\DSC_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426" y="1305922"/>
            <a:ext cx="2731935" cy="1792121"/>
          </a:xfrm>
          <a:prstGeom prst="rect">
            <a:avLst/>
          </a:prstGeom>
          <a:noFill/>
        </p:spPr>
      </p:pic>
      <p:pic>
        <p:nvPicPr>
          <p:cNvPr id="3077" name="Picture 5" descr="F:\Изображения\Фото-косм-Панф\CLP 2370\Разное\Фотография автора снимков с фотокамерой Кодак-760 с 800мм объективом. Служебный модуль Междунаро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2561" y="3835024"/>
            <a:ext cx="2685733" cy="177817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390866" y="3166281"/>
            <a:ext cx="214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Эксперимент</a:t>
            </a:r>
            <a:r>
              <a:rPr lang="en-US" dirty="0" smtClean="0"/>
              <a:t> </a:t>
            </a:r>
            <a:r>
              <a:rPr lang="ru-RU" dirty="0" smtClean="0"/>
              <a:t>«Профилактика»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527342" y="5773003"/>
            <a:ext cx="212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Эксперимент  «Оранжерея»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59809" y="5540991"/>
            <a:ext cx="240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Эксперимент  ««Ураган»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27798" y="3152632"/>
            <a:ext cx="3026456" cy="38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Эксперимент « Сейнер»</a:t>
            </a:r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59574</TotalTime>
  <Words>3234</Words>
  <Application>Microsoft Office PowerPoint</Application>
  <PresentationFormat>Экран (4:3)</PresentationFormat>
  <Paragraphs>582</Paragraphs>
  <Slides>46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Океан</vt:lpstr>
      <vt:lpstr>Слайд 1</vt:lpstr>
      <vt:lpstr>Космонавты и Православие </vt:lpstr>
      <vt:lpstr>Слайд 3</vt:lpstr>
      <vt:lpstr>Слайд 4</vt:lpstr>
      <vt:lpstr>Слайд 5</vt:lpstr>
      <vt:lpstr>Слайд 6</vt:lpstr>
      <vt:lpstr>Подготовка космонавтов (продолжение)</vt:lpstr>
      <vt:lpstr>Слайд 8</vt:lpstr>
      <vt:lpstr>Слайд 9</vt:lpstr>
      <vt:lpstr>Медико-биологическая подготовка</vt:lpstr>
      <vt:lpstr>Слайд 11</vt:lpstr>
      <vt:lpstr>Слайд 12</vt:lpstr>
      <vt:lpstr>Слайд 13</vt:lpstr>
      <vt:lpstr>Слайд 14</vt:lpstr>
      <vt:lpstr>Легенды</vt:lpstr>
      <vt:lpstr>Слайд 16</vt:lpstr>
      <vt:lpstr>Слайд 17</vt:lpstr>
      <vt:lpstr>Слайд 18</vt:lpstr>
      <vt:lpstr>Проводы экипажа</vt:lpstr>
      <vt:lpstr>Проводы экипажа    ( продолжение)</vt:lpstr>
      <vt:lpstr>Слайд 21</vt:lpstr>
      <vt:lpstr>Слайд 22</vt:lpstr>
      <vt:lpstr>Слайд 23</vt:lpstr>
      <vt:lpstr>Слайд 24</vt:lpstr>
      <vt:lpstr>Слайд 25</vt:lpstr>
      <vt:lpstr>Встречи экипажей на месте приземления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Духовный Отец отряда космонавтов</vt:lpstr>
      <vt:lpstr>Слайд 38</vt:lpstr>
      <vt:lpstr>Слайд 39</vt:lpstr>
      <vt:lpstr>Слайд 40</vt:lpstr>
      <vt:lpstr>Слайд 41</vt:lpstr>
      <vt:lpstr>Храм Преображения Господня  в Звездном городке</vt:lpstr>
      <vt:lpstr>Освящение Храма Святейшим Патриархом Московским и Всея Руси Кириллом 27 октября 2011 г.</vt:lpstr>
      <vt:lpstr>Святая гора Афон</vt:lpstr>
      <vt:lpstr>Слайд 45</vt:lpstr>
      <vt:lpstr>Слайд 46</vt:lpstr>
    </vt:vector>
  </TitlesOfParts>
  <Company>Office 2004 Test Drive 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Экспресс-анализ результатов подготовки и выполнения программы полета экипажами  МКС – 15 и ЭП-13</dc:title>
  <dc:creator>Office 2004 Test Drive User</dc:creator>
  <cp:lastModifiedBy>V.Korzun</cp:lastModifiedBy>
  <cp:revision>2452</cp:revision>
  <cp:lastPrinted>2004-11-09T14:24:35Z</cp:lastPrinted>
  <dcterms:created xsi:type="dcterms:W3CDTF">2007-10-16T16:14:42Z</dcterms:created>
  <dcterms:modified xsi:type="dcterms:W3CDTF">2012-11-22T14:13:44Z</dcterms:modified>
</cp:coreProperties>
</file>